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notesMasterIdLst>
    <p:notesMasterId r:id="rId11"/>
  </p:notesMasterIdLst>
  <p:sldIdLst>
    <p:sldId id="256" r:id="rId2"/>
    <p:sldId id="283" r:id="rId3"/>
    <p:sldId id="448" r:id="rId4"/>
    <p:sldId id="449" r:id="rId5"/>
    <p:sldId id="450" r:id="rId6"/>
    <p:sldId id="451" r:id="rId7"/>
    <p:sldId id="452" r:id="rId8"/>
    <p:sldId id="453" r:id="rId9"/>
    <p:sldId id="454" r:id="rId1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9655" autoAdjust="0"/>
  </p:normalViewPr>
  <p:slideViewPr>
    <p:cSldViewPr>
      <p:cViewPr varScale="1">
        <p:scale>
          <a:sx n="71" d="100"/>
          <a:sy n="71" d="100"/>
        </p:scale>
        <p:origin x="122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26DA86C-87B2-45F1-A4D6-709C150A19C8}" type="datetimeFigureOut">
              <a:rPr lang="zh-TW" altLang="en-US"/>
              <a:pPr>
                <a:defRPr/>
              </a:pPr>
              <a:t>2017/2/18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61798FB-369D-4F03-BBB0-785C4D6F40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53951"/>
            <a:ext cx="3028950" cy="3096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1116013" y="6102350"/>
            <a:ext cx="7740650" cy="755650"/>
            <a:chOff x="703" y="3844"/>
            <a:chExt cx="4876" cy="476"/>
          </a:xfrm>
        </p:grpSpPr>
        <p:pic>
          <p:nvPicPr>
            <p:cNvPr id="8" name="Picture 14" descr="hkacmgm_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844"/>
              <a:ext cx="476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5"/>
            <p:cNvSpPr txBox="1">
              <a:spLocks noChangeArrowheads="1"/>
            </p:cNvSpPr>
            <p:nvPr userDrawn="1"/>
          </p:nvSpPr>
          <p:spPr bwMode="auto">
            <a:xfrm>
              <a:off x="703" y="3929"/>
              <a:ext cx="46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kumimoji="0" lang="en-US" altLang="zh-TW" dirty="0"/>
                <a:t>Hong Kong Association of Careers Masters and Guidance Masters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152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5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HKACMGM,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3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16" y="3568700"/>
            <a:ext cx="3848100" cy="328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3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9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7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6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174"/>
            <a:ext cx="1561312" cy="16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2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76CC0-A83C-4FEF-93FB-AC304794BE9E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ADA66-7436-40A9-993F-49D6D7BF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4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kHTx3pTbBE" TargetMode="External"/><Relationship Id="rId4" Type="http://schemas.openxmlformats.org/officeDocument/2006/relationships/hyperlink" Target="https://www.youtube.com/watch?v=UkHTx3pTbBE&amp;feature=youtu.b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facebook.com/breakazine/videos/134188973917625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o.gl/Y96Zy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zh-TW" altLang="en-US" dirty="0"/>
              <a:t>變得太快了，我點</a:t>
            </a:r>
            <a:r>
              <a:rPr lang="en-US" dirty="0"/>
              <a:t>Work?</a:t>
            </a:r>
            <a:br>
              <a:rPr lang="en-US" dirty="0"/>
            </a:br>
            <a:endParaRPr lang="zh-TW" altLang="en-US" sz="20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67744" y="3602038"/>
            <a:ext cx="5733256" cy="1655762"/>
          </a:xfrm>
        </p:spPr>
        <p:txBody>
          <a:bodyPr>
            <a:normAutofit/>
          </a:bodyPr>
          <a:lstStyle/>
          <a:p>
            <a:pPr algn="l"/>
            <a:r>
              <a:rPr lang="en-US" altLang="zh-HK" sz="2800" dirty="0"/>
              <a:t>Q2</a:t>
            </a:r>
            <a:r>
              <a:rPr lang="zh-TW" altLang="zh-HK" sz="2800" dirty="0"/>
              <a:t>仲可以點</a:t>
            </a:r>
            <a:r>
              <a:rPr lang="en-US" altLang="zh-HK" sz="2800" dirty="0"/>
              <a:t>WORK</a:t>
            </a:r>
            <a:r>
              <a:rPr lang="zh-TW" altLang="zh-HK" sz="2800" dirty="0"/>
              <a:t>？</a:t>
            </a:r>
            <a:br>
              <a:rPr lang="en-US" altLang="zh-TW" sz="2800" dirty="0"/>
            </a:br>
            <a:r>
              <a:rPr lang="zh-TW" altLang="en-US" sz="2800" dirty="0"/>
              <a:t>面對不同行業前景不明朗，如何更新而變化，繼續在社會發光發熱。</a:t>
            </a:r>
            <a:br>
              <a:rPr lang="en-US" altLang="zh-TW" sz="2800" b="1" dirty="0"/>
            </a:br>
            <a:endParaRPr lang="en-US" sz="2800" dirty="0"/>
          </a:p>
        </p:txBody>
      </p:sp>
      <p:pic>
        <p:nvPicPr>
          <p:cNvPr id="512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2" y="3475306"/>
            <a:ext cx="180141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HK" altLang="en-US"/>
              <a:t>社會現實理論</a:t>
            </a:r>
            <a:r>
              <a:rPr lang="en-US" altLang="zh-HK"/>
              <a:t>(Socialogical perspective)</a:t>
            </a:r>
            <a:endParaRPr lang="zh-HK" altLang="en-US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755576" y="2132856"/>
            <a:ext cx="7921625" cy="2881313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800" dirty="0"/>
              <a:t>此理論強調社會上有很多因素</a:t>
            </a:r>
            <a:r>
              <a:rPr lang="en-US" altLang="zh-TW" sz="2800" dirty="0"/>
              <a:t>(</a:t>
            </a:r>
            <a:r>
              <a:rPr lang="zh-TW" altLang="en-US" sz="2800" dirty="0"/>
              <a:t>例</a:t>
            </a:r>
            <a:r>
              <a:rPr lang="en-US" altLang="zh-TW" sz="2800" dirty="0"/>
              <a:t>﹕</a:t>
            </a:r>
            <a:r>
              <a:rPr lang="zh-TW" altLang="en-US" sz="2800" dirty="0"/>
              <a:t>種族、社經地位、性別角色、約定俗成等</a:t>
            </a:r>
            <a:r>
              <a:rPr lang="en-US" altLang="zh-TW" sz="2800" dirty="0"/>
              <a:t>) </a:t>
            </a:r>
            <a:r>
              <a:rPr lang="zh-TW" altLang="en-US" sz="2800" dirty="0"/>
              <a:t>也限制個人的升學就業取向。所以如何啟發個人及早看清現實社會的情況繼而選擇「認命」、克服現實困難或爭取社會平等便是此理論關住的方向。</a:t>
            </a:r>
            <a:endParaRPr lang="zh-HK" alt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424863" cy="1320800"/>
          </a:xfrm>
        </p:spPr>
        <p:txBody>
          <a:bodyPr/>
          <a:lstStyle/>
          <a:p>
            <a:pPr eaLnBrk="1" hangingPunct="1"/>
            <a:r>
              <a:rPr lang="zh-CN" altLang="en-US"/>
              <a:t>熱身活動：</a:t>
            </a:r>
            <a:br>
              <a:rPr lang="en-US" altLang="zh-TW"/>
            </a:br>
            <a:endParaRPr lang="zh-TW" altLang="en-US" sz="4000" b="1"/>
          </a:p>
        </p:txBody>
      </p:sp>
      <p:pic>
        <p:nvPicPr>
          <p:cNvPr id="7172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77526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熱身後的反思：</a:t>
            </a:r>
            <a:endParaRPr lang="zh-HK" altLang="en-US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4400"/>
              <a:t>1</a:t>
            </a:r>
            <a:r>
              <a:rPr lang="zh-CN" altLang="en-US" sz="4400"/>
              <a:t>）沒有最好，只有更好！</a:t>
            </a:r>
            <a:endParaRPr lang="en-US" altLang="zh-CN" sz="4400"/>
          </a:p>
          <a:p>
            <a:endParaRPr lang="en-US" altLang="zh-HK" sz="4400"/>
          </a:p>
          <a:p>
            <a:r>
              <a:rPr lang="en-US" altLang="zh-HK" sz="4400"/>
              <a:t>2</a:t>
            </a:r>
            <a:r>
              <a:rPr lang="zh-CN" altLang="en-US" sz="4400"/>
              <a:t>）群策群力</a:t>
            </a:r>
            <a:endParaRPr lang="en-US" altLang="zh-CN" sz="4400"/>
          </a:p>
          <a:p>
            <a:endParaRPr lang="en-US" altLang="zh-HK" sz="4400"/>
          </a:p>
          <a:p>
            <a:r>
              <a:rPr lang="en-US" altLang="zh-HK" sz="4400"/>
              <a:t>3</a:t>
            </a:r>
            <a:r>
              <a:rPr lang="zh-CN" altLang="en-US" sz="4400"/>
              <a:t>）永抱盼望</a:t>
            </a:r>
            <a:endParaRPr lang="zh-HK" altLang="en-US"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閱讀資料：</a:t>
            </a:r>
            <a:r>
              <a:rPr lang="en-US" altLang="zh-CN"/>
              <a:t>P32-40</a:t>
            </a:r>
            <a:endParaRPr lang="zh-HK" altLang="en-US"/>
          </a:p>
        </p:txBody>
      </p:sp>
      <p:pic>
        <p:nvPicPr>
          <p:cNvPr id="9219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280" y="209863"/>
            <a:ext cx="1617235" cy="215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Placeholder 4" descr="BKZ_47_RGB.pdf - Adobe Acrobat Pr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6768752" cy="456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閱讀後工作紙</a:t>
            </a:r>
            <a:endParaRPr lang="zh-HK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755650" y="1916113"/>
          <a:ext cx="8066088" cy="4826000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val="301692619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1188923644"/>
                    </a:ext>
                  </a:extLst>
                </a:gridCol>
                <a:gridCol w="1344612">
                  <a:extLst>
                    <a:ext uri="{9D8B030D-6E8A-4147-A177-3AD203B41FA5}">
                      <a16:colId xmlns:a16="http://schemas.microsoft.com/office/drawing/2014/main" val="423799495"/>
                    </a:ext>
                  </a:extLst>
                </a:gridCol>
                <a:gridCol w="1344613">
                  <a:extLst>
                    <a:ext uri="{9D8B030D-6E8A-4147-A177-3AD203B41FA5}">
                      <a16:colId xmlns:a16="http://schemas.microsoft.com/office/drawing/2014/main" val="3917993704"/>
                    </a:ext>
                  </a:extLst>
                </a:gridCol>
                <a:gridCol w="1344612">
                  <a:extLst>
                    <a:ext uri="{9D8B030D-6E8A-4147-A177-3AD203B41FA5}">
                      <a16:colId xmlns:a16="http://schemas.microsoft.com/office/drawing/2014/main" val="1543392483"/>
                    </a:ext>
                  </a:extLst>
                </a:gridCol>
                <a:gridCol w="1344613">
                  <a:extLst>
                    <a:ext uri="{9D8B030D-6E8A-4147-A177-3AD203B41FA5}">
                      <a16:colId xmlns:a16="http://schemas.microsoft.com/office/drawing/2014/main" val="2178879726"/>
                    </a:ext>
                  </a:extLst>
                </a:gridCol>
              </a:tblGrid>
              <a:tr h="1206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印刷</a:t>
                      </a:r>
                      <a:endParaRPr kumimoji="0" lang="zh-HK" alt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政府</a:t>
                      </a:r>
                      <a:endParaRPr kumimoji="0" lang="zh-HK" alt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媒體</a:t>
                      </a:r>
                      <a:endParaRPr kumimoji="0" lang="zh-HK" alt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手遊</a:t>
                      </a:r>
                      <a:endParaRPr kumimoji="0" lang="zh-HK" alt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廣告</a:t>
                      </a:r>
                      <a:endParaRPr kumimoji="0" lang="zh-HK" alt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576107"/>
                  </a:ext>
                </a:extLst>
              </a:tr>
              <a:tr h="1206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掙扎</a:t>
                      </a:r>
                      <a:endParaRPr kumimoji="0" lang="zh-HK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411061"/>
                  </a:ext>
                </a:extLst>
              </a:tr>
              <a:tr h="1206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出路</a:t>
                      </a:r>
                      <a:endParaRPr kumimoji="0" lang="zh-HK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839122"/>
                  </a:ext>
                </a:extLst>
              </a:tr>
              <a:tr h="1206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反思</a:t>
                      </a:r>
                      <a:endParaRPr kumimoji="0" lang="zh-HK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kumimoji="1"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527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仲可以點</a:t>
            </a:r>
            <a:r>
              <a:rPr lang="en-US" altLang="zh-CN"/>
              <a:t>WORK?</a:t>
            </a:r>
            <a:endParaRPr lang="zh-HK" altLang="en-US"/>
          </a:p>
        </p:txBody>
      </p:sp>
      <p:pic>
        <p:nvPicPr>
          <p:cNvPr id="4" name="UkHTx3pTbB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6838" y="1700213"/>
            <a:ext cx="6337300" cy="4752975"/>
          </a:xfrm>
        </p:spPr>
      </p:pic>
      <p:sp>
        <p:nvSpPr>
          <p:cNvPr id="2" name="Rectangle 1"/>
          <p:cNvSpPr/>
          <p:nvPr/>
        </p:nvSpPr>
        <p:spPr>
          <a:xfrm>
            <a:off x="1979712" y="6453783"/>
            <a:ext cx="7020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  <a:hlinkClick r:id="rId4"/>
              </a:rPr>
              <a:t>https://www.youtube.com/watch?v=UkHTx3pTbBE&amp;feature=youtu.be</a:t>
            </a:r>
            <a:r>
              <a:rPr lang="en-US" dirty="0">
                <a:latin typeface="Calibri" panose="020F0502020204030204" pitchFamily="34" charset="0"/>
                <a:ea typeface="Microsoft JhengHei" panose="020B0604030504040204" pitchFamily="34" charset="-12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片段中有提及多少工種？</a:t>
            </a:r>
            <a:endParaRPr lang="zh-HK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755650" y="2060575"/>
          <a:ext cx="7921625" cy="4033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25">
                  <a:extLst>
                    <a:ext uri="{9D8B030D-6E8A-4147-A177-3AD203B41FA5}">
                      <a16:colId xmlns:a16="http://schemas.microsoft.com/office/drawing/2014/main" val="2400919984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4138684633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523039589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3705095532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1644214184"/>
                    </a:ext>
                  </a:extLst>
                </a:gridCol>
              </a:tblGrid>
              <a:tr h="2016919">
                <a:tc>
                  <a:txBody>
                    <a:bodyPr/>
                    <a:lstStyle/>
                    <a:p>
                      <a:endParaRPr lang="zh-HK" altLang="en-US" sz="180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zh-HK" alt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zh-HK" altLang="en-US" sz="180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zh-HK" altLang="en-US" sz="180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zh-HK" altLang="en-US" sz="18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412127841"/>
                  </a:ext>
                </a:extLst>
              </a:tr>
              <a:tr h="2016919">
                <a:tc>
                  <a:txBody>
                    <a:bodyPr/>
                    <a:lstStyle/>
                    <a:p>
                      <a:endParaRPr lang="zh-HK" alt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zh-HK" altLang="en-US" sz="180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zh-HK" alt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zh-HK" altLang="en-US" sz="180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zh-HK" altLang="en-US" sz="18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40966928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2020888" y="260350"/>
            <a:ext cx="7127875" cy="935038"/>
          </a:xfrm>
        </p:spPr>
        <p:txBody>
          <a:bodyPr/>
          <a:lstStyle/>
          <a:p>
            <a:r>
              <a:rPr lang="zh-CN" altLang="en-US"/>
              <a:t>小結：</a:t>
            </a:r>
            <a:r>
              <a:rPr lang="zh-TW" altLang="zh-HK"/>
              <a:t>對曾迷惘的自己的一句話</a:t>
            </a:r>
            <a:endParaRPr lang="zh-HK" altLang="en-US"/>
          </a:p>
        </p:txBody>
      </p:sp>
      <p:pic>
        <p:nvPicPr>
          <p:cNvPr id="13315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5" y="1825625"/>
            <a:ext cx="7739489" cy="4351338"/>
          </a:xfrm>
        </p:spPr>
      </p:pic>
      <p:sp>
        <p:nvSpPr>
          <p:cNvPr id="2" name="Rectangle 1"/>
          <p:cNvSpPr/>
          <p:nvPr/>
        </p:nvSpPr>
        <p:spPr>
          <a:xfrm>
            <a:off x="6241138" y="6381328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65899"/>
                </a:solidFill>
                <a:latin typeface="Helvetica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  <a:hlinkClick r:id="rId4"/>
              </a:rPr>
              <a:t>https://goo.gl/Y96Zyg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177</Words>
  <Application>Microsoft Office PowerPoint</Application>
  <PresentationFormat>On-screen Show (4:3)</PresentationFormat>
  <Paragraphs>26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等线</vt:lpstr>
      <vt:lpstr>等线 Light</vt:lpstr>
      <vt:lpstr>Microsoft JhengHei</vt:lpstr>
      <vt:lpstr>新細明體</vt:lpstr>
      <vt:lpstr>新細明體</vt:lpstr>
      <vt:lpstr>Arial</vt:lpstr>
      <vt:lpstr>Calibri</vt:lpstr>
      <vt:lpstr>Calibri Light</vt:lpstr>
      <vt:lpstr>Helvetica</vt:lpstr>
      <vt:lpstr>Times New Roman</vt:lpstr>
      <vt:lpstr>Office Theme</vt:lpstr>
      <vt:lpstr>變得太快了，我點Work? </vt:lpstr>
      <vt:lpstr>社會現實理論(Socialogical perspective)</vt:lpstr>
      <vt:lpstr>熱身活動： </vt:lpstr>
      <vt:lpstr>熱身後的反思：</vt:lpstr>
      <vt:lpstr>閱讀資料：P32-40</vt:lpstr>
      <vt:lpstr>閱讀後工作紙</vt:lpstr>
      <vt:lpstr>仲可以點WORK?</vt:lpstr>
      <vt:lpstr>片段中有提及多少工種？</vt:lpstr>
      <vt:lpstr>小結：對曾迷惘的自己的一句話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為選擇新學制多元出路作好準備 Preparing Students for Successful Transition in NAS</dc:title>
  <dc:creator>Esther</dc:creator>
  <cp:lastModifiedBy>EstherHo</cp:lastModifiedBy>
  <cp:revision>88</cp:revision>
  <dcterms:created xsi:type="dcterms:W3CDTF">2011-07-10T12:44:08Z</dcterms:created>
  <dcterms:modified xsi:type="dcterms:W3CDTF">2017-02-18T13:10:05Z</dcterms:modified>
</cp:coreProperties>
</file>