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9" r:id="rId5"/>
    <p:sldId id="270" r:id="rId6"/>
    <p:sldId id="271" r:id="rId7"/>
    <p:sldId id="272" r:id="rId8"/>
    <p:sldId id="273" r:id="rId9"/>
    <p:sldId id="277" r:id="rId10"/>
    <p:sldId id="274" r:id="rId1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3951"/>
            <a:ext cx="3028950" cy="3096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8" name="Picture 14" descr="hkacmgm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dirty="0"/>
                <a:t>Hong Kong Association of Careers Masters and Guidance Masters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0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32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72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80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16" y="3568700"/>
            <a:ext cx="38481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228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63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03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21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3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53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065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C172-2934-4AFF-81D5-BD46C423E11C}" type="datetimeFigureOut">
              <a:rPr lang="zh-HK" altLang="en-US" smtClean="0"/>
              <a:t>18/2/2017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F56A-100D-4DED-AFAE-4E15412C2F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9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600" dirty="0"/>
              <a:t>007</a:t>
            </a:r>
            <a:r>
              <a:rPr lang="zh-TW" altLang="en-US" sz="6600" dirty="0"/>
              <a:t>選擇的理由</a:t>
            </a:r>
            <a:endParaRPr lang="zh-HK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82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59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7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世界上最好的工作？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http://pic.pimg.tw/jetinchao/normal_49ae25cdc1c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1700808"/>
            <a:ext cx="887591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140936" y="5008984"/>
            <a:ext cx="2664296" cy="504056"/>
          </a:xfrm>
          <a:prstGeom prst="rect">
            <a:avLst/>
          </a:prstGeom>
          <a:solidFill>
            <a:srgbClr val="0066CC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44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100" name="Picture 4" descr="http://dimg08.c-ctrip.com/images/fd/tg/g4/M08/0D/16/CggYHVbIt7WAQptVAAJ6h_oBBpU654_C_350_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43408"/>
            <a:ext cx="5525298" cy="36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b/b4/275px-LocMap_of_WH_Great_Barrier_Leef.png/200px-275px-LocMap_of_WH_Great_Barrier_Le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2" y="-27384"/>
            <a:ext cx="4591318" cy="35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ubest.com/web/images/DT-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52" y="3387502"/>
            <a:ext cx="5502500" cy="34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ly168.com.tw/dir/image/TRAVEL_ABROAD/Australia/%E5%A4%A7%E5%A0%A1%E7%A4%8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2" y="3387502"/>
            <a:ext cx="4915862" cy="36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745715"/>
            <a:ext cx="7125112" cy="4051437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究竟社會上不同人對「最好的工作」會否有不同理解？</a:t>
            </a:r>
            <a:endParaRPr lang="en-US" altLang="zh-TW" sz="2800" dirty="0"/>
          </a:p>
          <a:p>
            <a:r>
              <a:rPr lang="zh-TW" altLang="en-US" sz="2800" dirty="0"/>
              <a:t>工作是為了甚麼？</a:t>
            </a:r>
            <a:endParaRPr lang="en-US" altLang="zh-TW" sz="2800" dirty="0"/>
          </a:p>
          <a:p>
            <a:r>
              <a:rPr lang="zh-TW" altLang="en-US" sz="2800" dirty="0"/>
              <a:t>選擇工作時，又要考慮甚麼？</a:t>
            </a:r>
            <a:endParaRPr lang="en-US" altLang="zh-TW" sz="2800" dirty="0"/>
          </a:p>
          <a:p>
            <a:endParaRPr lang="en-US" altLang="zh-HK" sz="2800" dirty="0"/>
          </a:p>
          <a:p>
            <a:endParaRPr lang="en-US" altLang="zh-HK" sz="2800" dirty="0"/>
          </a:p>
          <a:p>
            <a:endParaRPr lang="zh-HK" altLang="en-US" sz="2800" dirty="0"/>
          </a:p>
        </p:txBody>
      </p:sp>
      <p:pic>
        <p:nvPicPr>
          <p:cNvPr id="1026" name="Picture 2" descr="https://www.psychologistworld.com/images/articles/a/575x360-v-dpc-76871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476875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1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閱讀資料（</a:t>
            </a:r>
            <a:r>
              <a:rPr lang="en-US" altLang="zh-TW" sz="4000" b="1" dirty="0"/>
              <a:t>10</a:t>
            </a:r>
            <a:r>
              <a:rPr lang="zh-TW" altLang="en-US" sz="4000" b="1" dirty="0"/>
              <a:t>分鐘）</a:t>
            </a:r>
            <a:endParaRPr lang="zh-HK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07361"/>
            <a:ext cx="7776863" cy="4645975"/>
          </a:xfrm>
        </p:spPr>
        <p:txBody>
          <a:bodyPr anchor="t">
            <a:normAutofit/>
          </a:bodyPr>
          <a:lstStyle/>
          <a:p>
            <a:r>
              <a:rPr lang="zh-TW" altLang="en-US" sz="3200" dirty="0"/>
              <a:t>全班同學分成十個小組，約</a:t>
            </a:r>
            <a:r>
              <a:rPr lang="en-US" altLang="zh-TW" sz="3200" dirty="0"/>
              <a:t>3-4</a:t>
            </a:r>
            <a:r>
              <a:rPr lang="zh-TW" altLang="en-US" sz="3200" dirty="0"/>
              <a:t>人一組</a:t>
            </a:r>
          </a:p>
          <a:p>
            <a:r>
              <a:rPr lang="zh-TW" altLang="en-US" sz="3200" dirty="0"/>
              <a:t>分組閱讀</a:t>
            </a:r>
            <a:r>
              <a:rPr lang="en-US" altLang="zh-TW" sz="3200" dirty="0" err="1"/>
              <a:t>Breakazine</a:t>
            </a:r>
            <a:r>
              <a:rPr lang="en-US" altLang="zh-TW" sz="3200" dirty="0"/>
              <a:t> P.74-83</a:t>
            </a:r>
            <a:r>
              <a:rPr lang="zh-TW" altLang="en-US" sz="3200" dirty="0"/>
              <a:t>五個故事，每個故事由其中兩</a:t>
            </a:r>
            <a:r>
              <a:rPr lang="zh-HK" altLang="en-US" sz="3200" dirty="0"/>
              <a:t>組同學閱讀</a:t>
            </a:r>
            <a:endParaRPr lang="en-US" altLang="zh-HK" sz="3200" dirty="0"/>
          </a:p>
          <a:p>
            <a:pPr lvl="1"/>
            <a:r>
              <a:rPr lang="zh-TW" altLang="en-US" sz="2600" dirty="0"/>
              <a:t>第一、二組：</a:t>
            </a:r>
            <a:r>
              <a:rPr lang="en-US" altLang="zh-TW" sz="2600" dirty="0"/>
              <a:t>《</a:t>
            </a:r>
            <a:r>
              <a:rPr lang="zh-TW" altLang="en-US" sz="2600" dirty="0"/>
              <a:t>謝斐：我沒有浪費我的學歷</a:t>
            </a:r>
            <a:r>
              <a:rPr lang="en-US" altLang="zh-TW" sz="2600" dirty="0"/>
              <a:t>》</a:t>
            </a:r>
          </a:p>
          <a:p>
            <a:pPr lvl="1"/>
            <a:r>
              <a:rPr lang="zh-TW" altLang="en-US" sz="2600" dirty="0"/>
              <a:t>第三、四組：</a:t>
            </a:r>
            <a:r>
              <a:rPr lang="en-US" altLang="zh-TW" sz="2600" dirty="0"/>
              <a:t>《</a:t>
            </a:r>
            <a:r>
              <a:rPr lang="zh-TW" altLang="en-US" sz="2600" dirty="0"/>
              <a:t>阿銘：捱打也在笑</a:t>
            </a:r>
            <a:r>
              <a:rPr lang="en-US" altLang="zh-TW" sz="2600" dirty="0"/>
              <a:t>》</a:t>
            </a:r>
          </a:p>
          <a:p>
            <a:pPr lvl="1"/>
            <a:r>
              <a:rPr lang="zh-TW" altLang="en-US" sz="2600" dirty="0"/>
              <a:t>如此類推</a:t>
            </a:r>
            <a:r>
              <a:rPr lang="en-US" altLang="zh-TW" sz="2600" dirty="0"/>
              <a:t>…</a:t>
            </a:r>
            <a:endParaRPr lang="zh-HK" altLang="en-US" sz="2600" dirty="0"/>
          </a:p>
          <a:p>
            <a:r>
              <a:rPr lang="zh-TW" altLang="en-US" sz="3200" dirty="0"/>
              <a:t>同學需要一面閱讀故事，一面完成工作紙</a:t>
            </a:r>
            <a:endParaRPr lang="en-US" altLang="zh-TW" sz="3200" dirty="0"/>
          </a:p>
          <a:p>
            <a:r>
              <a:rPr lang="zh-HK" altLang="en-US" sz="3200" dirty="0"/>
              <a:t>向全班匯報</a:t>
            </a:r>
            <a:endParaRPr lang="en-US" altLang="zh-TW" sz="3200" dirty="0"/>
          </a:p>
          <a:p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3154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8" y="1213297"/>
            <a:ext cx="8392216" cy="459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845772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9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23528" y="476672"/>
            <a:ext cx="8509754" cy="6120680"/>
            <a:chOff x="323528" y="476672"/>
            <a:chExt cx="8509754" cy="61206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6672"/>
              <a:ext cx="8509754" cy="6120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9" t="83956" r="40501"/>
            <a:stretch/>
          </p:blipFill>
          <p:spPr bwMode="auto">
            <a:xfrm>
              <a:off x="1475656" y="5615354"/>
              <a:ext cx="2145324" cy="981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510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23528" y="1205823"/>
            <a:ext cx="8424936" cy="4887473"/>
            <a:chOff x="323528" y="338137"/>
            <a:chExt cx="8568952" cy="503148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11"/>
            <a:stretch/>
          </p:blipFill>
          <p:spPr bwMode="auto">
            <a:xfrm>
              <a:off x="323528" y="338137"/>
              <a:ext cx="8568952" cy="5031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" t="41864" r="91597"/>
            <a:stretch/>
          </p:blipFill>
          <p:spPr bwMode="auto">
            <a:xfrm>
              <a:off x="1002322" y="1323183"/>
              <a:ext cx="583848" cy="404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9" t="83956" r="40501"/>
            <a:stretch/>
          </p:blipFill>
          <p:spPr bwMode="auto">
            <a:xfrm rot="16200000">
              <a:off x="-368594" y="4051245"/>
              <a:ext cx="2145324" cy="490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32416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oworkornotto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oworkornottowork" id="{63E71013-3CF4-427B-BB4F-4787C0D6DE81}" vid="{D07565DA-86DD-4B2E-95D7-CD0867C8C9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Theme_toworkornottowork</Template>
  <TotalTime>185</TotalTime>
  <Words>126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Theme_toworkornottowork</vt:lpstr>
      <vt:lpstr>007選擇的理由</vt:lpstr>
      <vt:lpstr>世界上最好的工作？</vt:lpstr>
      <vt:lpstr>PowerPoint Presentation</vt:lpstr>
      <vt:lpstr>PowerPoint Presentation</vt:lpstr>
      <vt:lpstr>閱讀資料（10分鐘）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我的工作價值觀</dc:title>
  <dc:creator>Ho Chun Yan</dc:creator>
  <cp:lastModifiedBy>EstherHo</cp:lastModifiedBy>
  <cp:revision>16</cp:revision>
  <dcterms:created xsi:type="dcterms:W3CDTF">2016-10-05T03:17:39Z</dcterms:created>
  <dcterms:modified xsi:type="dcterms:W3CDTF">2017-02-18T13:18:15Z</dcterms:modified>
</cp:coreProperties>
</file>