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9" r:id="rId4"/>
    <p:sldId id="259" r:id="rId5"/>
    <p:sldId id="260" r:id="rId6"/>
    <p:sldId id="267" r:id="rId7"/>
    <p:sldId id="266" r:id="rId8"/>
    <p:sldId id="270" r:id="rId9"/>
    <p:sldId id="262" r:id="rId10"/>
    <p:sldId id="264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33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8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53951"/>
            <a:ext cx="3028950" cy="3096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116013" y="6102350"/>
            <a:ext cx="7740650" cy="755650"/>
            <a:chOff x="703" y="3844"/>
            <a:chExt cx="4876" cy="476"/>
          </a:xfrm>
        </p:grpSpPr>
        <p:pic>
          <p:nvPicPr>
            <p:cNvPr id="8" name="Picture 14" descr="hkacmgm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3844"/>
              <a:ext cx="476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703" y="3929"/>
              <a:ext cx="46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kumimoji="0" lang="en-US" altLang="zh-TW" dirty="0"/>
                <a:t>Hong Kong Association of Careers Masters and Guidance Masters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22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59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674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3174"/>
            <a:ext cx="1561312" cy="1646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743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516" y="3568700"/>
            <a:ext cx="3848100" cy="3289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414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3174"/>
            <a:ext cx="1561312" cy="1646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849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3174"/>
            <a:ext cx="1561312" cy="1646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960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3174"/>
            <a:ext cx="1561312" cy="1646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9856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3174"/>
            <a:ext cx="1561312" cy="164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8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045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200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7C172-2934-4AFF-81D5-BD46C423E11C}" type="datetimeFigureOut">
              <a:rPr lang="zh-HK" altLang="en-US" smtClean="0"/>
              <a:t>18/2/2017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9F56A-100D-4DED-AFAE-4E15412C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890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rtlinkin.com.tw/article/709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6600" dirty="0"/>
              <a:t>008</a:t>
            </a:r>
            <a:r>
              <a:rPr lang="zh-TW" altLang="en-US" sz="6600" dirty="0"/>
              <a:t>有得揀</a:t>
            </a:r>
            <a:r>
              <a:rPr lang="en-US" altLang="zh-TW" sz="6600" dirty="0"/>
              <a:t>?</a:t>
            </a:r>
            <a:endParaRPr lang="zh-HK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82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5122" name="Picture 2" descr="https://3.bp.blogspot.com/-wWZn003bzsU/VL3prxX-WbI/AAAAAAAAnh4/CsuLuukn7AE/w1440-h1116-no/%E7%94%9F%E6%B6%AF%E5%BD%A9%E8%99%B9%E5%9C%96%E5%9C%96%E8%A7%A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0"/>
          <a:stretch/>
        </p:blipFill>
        <p:spPr bwMode="auto">
          <a:xfrm>
            <a:off x="140052" y="131872"/>
            <a:ext cx="8828980" cy="656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397072" y="6516023"/>
            <a:ext cx="5783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1600" dirty="0"/>
              <a:t>Source:  </a:t>
            </a:r>
            <a:r>
              <a:rPr lang="en-US" altLang="zh-HK" sz="1600" dirty="0">
                <a:hlinkClick r:id="rId3"/>
              </a:rPr>
              <a:t>https://www.smartlinkin.com.tw/article/709</a:t>
            </a:r>
            <a:r>
              <a:rPr lang="en-US" altLang="zh-HK" sz="1600" dirty="0"/>
              <a:t> </a:t>
            </a:r>
            <a:endParaRPr lang="zh-HK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2340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/>
              <a:t>人生交叉點</a:t>
            </a:r>
            <a:endParaRPr lang="zh-HK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zh-TW" altLang="en-US" sz="3600" dirty="0"/>
              <a:t>你會選擇以下哪一份工作？</a:t>
            </a: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A: </a:t>
            </a:r>
            <a:r>
              <a:rPr lang="zh-TW" altLang="en-US" sz="3600" dirty="0">
                <a:solidFill>
                  <a:srgbClr val="0000FF"/>
                </a:solidFill>
              </a:rPr>
              <a:t>年薪過一百萬的投資銀行員工</a:t>
            </a:r>
            <a:br>
              <a:rPr lang="en-US" altLang="zh-TW" sz="3600" dirty="0"/>
            </a:br>
            <a:br>
              <a:rPr lang="en-US" altLang="zh-TW" sz="3600" dirty="0"/>
            </a:b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B: </a:t>
            </a:r>
            <a:r>
              <a:rPr lang="zh-TW" altLang="en-US" sz="3600" dirty="0">
                <a:solidFill>
                  <a:schemeClr val="accent5">
                    <a:lumMod val="75000"/>
                  </a:schemeClr>
                </a:solidFill>
              </a:rPr>
              <a:t>收入不太穩定的作家</a:t>
            </a:r>
          </a:p>
        </p:txBody>
      </p:sp>
    </p:spTree>
    <p:extLst>
      <p:ext uri="{BB962C8B-B14F-4D97-AF65-F5344CB8AC3E}">
        <p14:creationId xmlns:p14="http://schemas.microsoft.com/office/powerpoint/2010/main" val="278025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/>
              <a:t>人生交叉點</a:t>
            </a:r>
            <a:endParaRPr lang="zh-HK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zh-TW" altLang="en-US" sz="3600" dirty="0"/>
              <a:t>你會選擇以下哪一份工作？</a:t>
            </a:r>
          </a:p>
          <a:p>
            <a:pPr marL="0" indent="0">
              <a:buNone/>
            </a:pPr>
            <a:r>
              <a:rPr lang="en-US" altLang="zh-TW" sz="3600" dirty="0"/>
              <a:t>A: </a:t>
            </a:r>
            <a:r>
              <a:rPr lang="zh-TW" altLang="en-US" sz="3600" dirty="0">
                <a:solidFill>
                  <a:srgbClr val="0000FF"/>
                </a:solidFill>
              </a:rPr>
              <a:t>年薪過一百萬的投資銀行員工</a:t>
            </a:r>
            <a:r>
              <a:rPr lang="zh-TW" altLang="en-US" sz="3600" dirty="0"/>
              <a:t>，工作非常忙碌，與家人相處時間少，即使午夜也會隨時被召喚工作</a:t>
            </a:r>
          </a:p>
          <a:p>
            <a:pPr marL="0" indent="0">
              <a:buNone/>
            </a:pPr>
            <a:r>
              <a:rPr lang="en-US" altLang="zh-TW" sz="3600" dirty="0"/>
              <a:t>B: </a:t>
            </a:r>
            <a:r>
              <a:rPr lang="zh-TW" altLang="en-US" sz="3600" dirty="0">
                <a:solidFill>
                  <a:schemeClr val="accent5">
                    <a:lumMod val="75000"/>
                  </a:schemeClr>
                </a:solidFill>
              </a:rPr>
              <a:t>收入不太穩定的作家</a:t>
            </a:r>
            <a:r>
              <a:rPr lang="zh-TW" altLang="en-US" sz="3600" dirty="0"/>
              <a:t>，作品為中學生和市民帶來正能量，亦有機會到中學和社區進</a:t>
            </a:r>
            <a:r>
              <a:rPr lang="zh-HK" altLang="en-US" sz="3600" dirty="0"/>
              <a:t>行演講</a:t>
            </a:r>
          </a:p>
        </p:txBody>
      </p:sp>
    </p:spTree>
    <p:extLst>
      <p:ext uri="{BB962C8B-B14F-4D97-AF65-F5344CB8AC3E}">
        <p14:creationId xmlns:p14="http://schemas.microsoft.com/office/powerpoint/2010/main" val="249806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/>
              <a:t>心目中的理想工作？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45975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每位同學獲發五張卡紙</a:t>
            </a:r>
            <a:endParaRPr lang="en-US" altLang="zh-TW" sz="3200" dirty="0"/>
          </a:p>
          <a:p>
            <a:r>
              <a:rPr lang="zh-TW" altLang="en-US" sz="3200" dirty="0"/>
              <a:t>在每張卡紙上寫上一個心目中的理想工作的</a:t>
            </a:r>
            <a:r>
              <a:rPr lang="zh-TW" altLang="en-US" sz="3200" u="sng" dirty="0"/>
              <a:t>具體條件</a:t>
            </a:r>
            <a:r>
              <a:rPr lang="zh-TW" altLang="en-US" sz="3200" dirty="0"/>
              <a:t>，建議考慮範疇：</a:t>
            </a:r>
            <a:endParaRPr lang="en-US" altLang="zh-TW" sz="3200" dirty="0"/>
          </a:p>
          <a:p>
            <a:pPr lvl="1"/>
            <a:r>
              <a:rPr lang="zh-TW" altLang="en-US" sz="2400" dirty="0"/>
              <a:t>待遇</a:t>
            </a:r>
            <a:endParaRPr lang="en-US" altLang="zh-TW" sz="2400" dirty="0"/>
          </a:p>
          <a:p>
            <a:pPr lvl="1"/>
            <a:r>
              <a:rPr lang="zh-TW" altLang="en-US" sz="2400" dirty="0"/>
              <a:t>福利</a:t>
            </a:r>
            <a:endParaRPr lang="en-US" altLang="zh-TW" sz="2400" dirty="0"/>
          </a:p>
          <a:p>
            <a:pPr lvl="1"/>
            <a:r>
              <a:rPr lang="zh-TW" altLang="en-US" sz="2400" dirty="0"/>
              <a:t>工作環境</a:t>
            </a:r>
            <a:endParaRPr lang="en-US" altLang="zh-TW" sz="2400" dirty="0"/>
          </a:p>
          <a:p>
            <a:pPr lvl="1"/>
            <a:r>
              <a:rPr lang="zh-TW" altLang="en-US" sz="2400" dirty="0"/>
              <a:t>工作性質</a:t>
            </a:r>
            <a:endParaRPr lang="en-US" altLang="zh-TW" sz="2400" dirty="0"/>
          </a:p>
          <a:p>
            <a:pPr lvl="1"/>
            <a:r>
              <a:rPr lang="zh-TW" altLang="en-US" sz="2400" dirty="0"/>
              <a:t>。。。</a:t>
            </a:r>
            <a:endParaRPr lang="en-US" altLang="zh-TW" sz="24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8382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/>
              <a:t>遊戲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4628060"/>
            <a:ext cx="7125112" cy="1897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同學猜拳；獲勝的同學可按自己喜好取走同學手上的一張卡片，但必須以自己手上一張卡片交換</a:t>
            </a:r>
            <a:endParaRPr lang="zh-HK" altLang="en-US" sz="3600" dirty="0"/>
          </a:p>
        </p:txBody>
      </p:sp>
      <p:pic>
        <p:nvPicPr>
          <p:cNvPr id="6146" name="Picture 2" descr="http://chimera.mixrmedia.com/wp-uploads/wirebot/blog/2011/12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4392488" cy="2929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67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/>
              <a:t>小組分享和討論：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753827"/>
            <a:ext cx="7125112" cy="405143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獲得了什麼新的卡？</a:t>
            </a:r>
            <a:endParaRPr lang="en-US" altLang="zh-TW" sz="3600" dirty="0"/>
          </a:p>
          <a:p>
            <a:r>
              <a:rPr lang="zh-TW" altLang="en-US" sz="3600" dirty="0"/>
              <a:t>被奪走了什麼卡？</a:t>
            </a:r>
            <a:endParaRPr lang="en-US" altLang="zh-TW" sz="3600" dirty="0"/>
          </a:p>
          <a:p>
            <a:r>
              <a:rPr lang="zh-TW" altLang="en-US" sz="3600" dirty="0"/>
              <a:t>過程中有什麼感覺？</a:t>
            </a:r>
            <a:endParaRPr lang="en-US" altLang="zh-TW" sz="3600" dirty="0"/>
          </a:p>
          <a:p>
            <a:pPr marL="0" indent="0">
              <a:buNone/>
            </a:pPr>
            <a:br>
              <a:rPr lang="en-US" altLang="zh-HK" sz="3200" dirty="0">
                <a:solidFill>
                  <a:srgbClr val="FF0000"/>
                </a:solidFill>
              </a:rPr>
            </a:br>
            <a:endParaRPr lang="en-US" altLang="zh-HK" sz="3200" dirty="0">
              <a:solidFill>
                <a:srgbClr val="FF0000"/>
              </a:solidFill>
            </a:endParaRPr>
          </a:p>
          <a:p>
            <a:endParaRPr lang="en-US" altLang="zh-HK" sz="3200" dirty="0"/>
          </a:p>
        </p:txBody>
      </p:sp>
    </p:spTree>
    <p:extLst>
      <p:ext uri="{BB962C8B-B14F-4D97-AF65-F5344CB8AC3E}">
        <p14:creationId xmlns:p14="http://schemas.microsoft.com/office/powerpoint/2010/main" val="1784245251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/>
              <a:t>小組分享和討論：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753827"/>
            <a:ext cx="7125112" cy="405143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獲得了什麼新的卡？</a:t>
            </a:r>
            <a:endParaRPr lang="en-US" altLang="zh-TW" sz="3600" dirty="0"/>
          </a:p>
          <a:p>
            <a:r>
              <a:rPr lang="zh-TW" altLang="en-US" sz="3600" dirty="0"/>
              <a:t>被奪走了什麼卡？</a:t>
            </a:r>
            <a:endParaRPr lang="en-US" altLang="zh-TW" sz="3600" dirty="0"/>
          </a:p>
          <a:p>
            <a:r>
              <a:rPr lang="zh-TW" altLang="en-US" sz="3600" dirty="0"/>
              <a:t>過程中有什麼感覺？</a:t>
            </a:r>
            <a:endParaRPr lang="en-US" altLang="zh-TW" sz="3600" dirty="0"/>
          </a:p>
          <a:p>
            <a:r>
              <a:rPr lang="zh-TW" altLang="en-US" sz="3600" dirty="0">
                <a:solidFill>
                  <a:srgbClr val="FF0000"/>
                </a:solidFill>
              </a:rPr>
              <a:t>小組商議，選出三個最重要的</a:t>
            </a:r>
            <a:br>
              <a:rPr lang="en-US" altLang="zh-TW" sz="3600" dirty="0">
                <a:solidFill>
                  <a:srgbClr val="FF0000"/>
                </a:solidFill>
              </a:rPr>
            </a:br>
            <a:r>
              <a:rPr lang="zh-TW" altLang="en-US" sz="3600" dirty="0">
                <a:solidFill>
                  <a:srgbClr val="FF0000"/>
                </a:solidFill>
              </a:rPr>
              <a:t>「理想工作的條件」</a:t>
            </a:r>
            <a:r>
              <a:rPr lang="en-US" altLang="zh-TW" sz="3600" dirty="0">
                <a:solidFill>
                  <a:srgbClr val="FF0000"/>
                </a:solidFill>
              </a:rPr>
              <a:t>,</a:t>
            </a:r>
            <a:r>
              <a:rPr lang="zh-TW" altLang="en-US" sz="3600" dirty="0">
                <a:solidFill>
                  <a:srgbClr val="FF0000"/>
                </a:solidFill>
              </a:rPr>
              <a:t>並在黑板上</a:t>
            </a:r>
            <a:endParaRPr lang="en-US" altLang="zh-HK" sz="3600" dirty="0">
              <a:solidFill>
                <a:srgbClr val="FF0000"/>
              </a:solidFill>
            </a:endParaRPr>
          </a:p>
          <a:p>
            <a:endParaRPr lang="en-US" altLang="zh-HK" sz="3200" dirty="0"/>
          </a:p>
        </p:txBody>
      </p:sp>
    </p:spTree>
    <p:extLst>
      <p:ext uri="{BB962C8B-B14F-4D97-AF65-F5344CB8AC3E}">
        <p14:creationId xmlns:p14="http://schemas.microsoft.com/office/powerpoint/2010/main" val="3458299015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/>
              <a:t>閱讀文章</a:t>
            </a:r>
            <a:endParaRPr lang="zh-HK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zh-TW" altLang="en-US" sz="3600" dirty="0"/>
              <a:t>閱讀</a:t>
            </a:r>
            <a:r>
              <a:rPr lang="en-US" altLang="zh-TW" sz="3600" dirty="0" err="1"/>
              <a:t>Breakazine</a:t>
            </a:r>
            <a:r>
              <a:rPr lang="en-US" altLang="zh-TW" sz="3600" dirty="0"/>
              <a:t> P.80-81</a:t>
            </a:r>
            <a:br>
              <a:rPr lang="en-US" altLang="zh-TW" sz="3600" dirty="0"/>
            </a:br>
            <a:r>
              <a:rPr lang="en-US" altLang="zh-TW" sz="3600" dirty="0"/>
              <a:t> &lt;</a:t>
            </a:r>
            <a:r>
              <a:rPr lang="zh-TW" altLang="en-US" sz="3600" dirty="0"/>
              <a:t>當了爸爸，就知有些飯不好再啃了</a:t>
            </a:r>
            <a:r>
              <a:rPr lang="en-US" altLang="zh-TW" sz="3600" dirty="0"/>
              <a:t>&gt;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3070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omasvan.com/wp-content/files/consumer-choi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1"/>
            <a:ext cx="10752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4365104"/>
            <a:ext cx="8208911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6600" dirty="0">
                <a:solidFill>
                  <a:srgbClr val="FF0000"/>
                </a:solidFill>
                <a:latin typeface="方正行楷" pitchFamily="65" charset="-120"/>
                <a:ea typeface="方正行楷" pitchFamily="65" charset="-120"/>
              </a:rPr>
              <a:t>Harold</a:t>
            </a:r>
            <a:r>
              <a:rPr lang="zh-TW" altLang="en-US" sz="6600" dirty="0">
                <a:solidFill>
                  <a:srgbClr val="FF0000"/>
                </a:solidFill>
                <a:latin typeface="方正行楷" pitchFamily="65" charset="-120"/>
                <a:ea typeface="方正行楷" pitchFamily="65" charset="-120"/>
              </a:rPr>
              <a:t>的選擇原則</a:t>
            </a:r>
            <a:r>
              <a:rPr lang="en-US" altLang="zh-TW" sz="6600" dirty="0">
                <a:solidFill>
                  <a:srgbClr val="FF0000"/>
                </a:solidFill>
                <a:latin typeface="方正行楷" pitchFamily="65" charset="-120"/>
                <a:ea typeface="方正行楷" pitchFamily="65" charset="-120"/>
              </a:rPr>
              <a:t>?</a:t>
            </a:r>
            <a:endParaRPr lang="zh-HK" altLang="en-US" sz="6600" dirty="0">
              <a:solidFill>
                <a:srgbClr val="FF0000"/>
              </a:solidFill>
              <a:latin typeface="方正行楷" pitchFamily="65" charset="-120"/>
              <a:ea typeface="方正行楷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58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heme_toworkornottowo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toworkornottowork" id="{63E71013-3CF4-427B-BB4F-4787C0D6DE81}" vid="{D07565DA-86DD-4B2E-95D7-CD0867C8C9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Theme_toworkornottowork</Template>
  <TotalTime>179</TotalTime>
  <Words>238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新細明體</vt:lpstr>
      <vt:lpstr>方正行楷</vt:lpstr>
      <vt:lpstr>Arial</vt:lpstr>
      <vt:lpstr>Calibri</vt:lpstr>
      <vt:lpstr>Calibri Light</vt:lpstr>
      <vt:lpstr>Theme_toworkornottowork</vt:lpstr>
      <vt:lpstr>008有得揀?</vt:lpstr>
      <vt:lpstr>人生交叉點</vt:lpstr>
      <vt:lpstr>人生交叉點</vt:lpstr>
      <vt:lpstr>心目中的理想工作？</vt:lpstr>
      <vt:lpstr>遊戲</vt:lpstr>
      <vt:lpstr>小組分享和討論：</vt:lpstr>
      <vt:lpstr>小組分享和討論：</vt:lpstr>
      <vt:lpstr>閱讀文章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我的工作價值觀</dc:title>
  <dc:creator>Ho Chun Yan</dc:creator>
  <cp:lastModifiedBy>EstherHo</cp:lastModifiedBy>
  <cp:revision>16</cp:revision>
  <dcterms:created xsi:type="dcterms:W3CDTF">2016-10-05T03:17:39Z</dcterms:created>
  <dcterms:modified xsi:type="dcterms:W3CDTF">2017-02-18T13:19:51Z</dcterms:modified>
</cp:coreProperties>
</file>