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30" r:id="rId2"/>
  </p:sldMasterIdLst>
  <p:notesMasterIdLst>
    <p:notesMasterId r:id="rId15"/>
  </p:notesMasterIdLst>
  <p:handoutMasterIdLst>
    <p:handoutMasterId r:id="rId16"/>
  </p:handoutMasterIdLst>
  <p:sldIdLst>
    <p:sldId id="256" r:id="rId3"/>
    <p:sldId id="458" r:id="rId4"/>
    <p:sldId id="283" r:id="rId5"/>
    <p:sldId id="450" r:id="rId6"/>
    <p:sldId id="448" r:id="rId7"/>
    <p:sldId id="449" r:id="rId8"/>
    <p:sldId id="455" r:id="rId9"/>
    <p:sldId id="456" r:id="rId10"/>
    <p:sldId id="457" r:id="rId11"/>
    <p:sldId id="459" r:id="rId12"/>
    <p:sldId id="451" r:id="rId13"/>
    <p:sldId id="454" r:id="rId1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2"/>
    <p:restoredTop sz="89614" autoAdjust="0"/>
  </p:normalViewPr>
  <p:slideViewPr>
    <p:cSldViewPr>
      <p:cViewPr varScale="1">
        <p:scale>
          <a:sx n="71" d="100"/>
          <a:sy n="71" d="100"/>
        </p:scale>
        <p:origin x="9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FE9CE6A-41B2-42CD-8B05-5A9172351395}" type="datetimeFigureOut">
              <a:rPr lang="zh-TW" altLang="en-US"/>
              <a:pPr>
                <a:defRPr/>
              </a:pPr>
              <a:t>2017/2/18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36B221-AFCD-40E7-90D3-DC88573888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ACA14E-0A23-4CE1-B6F8-774B390A7AC7}" type="datetimeFigureOut">
              <a:rPr lang="zh-TW" altLang="en-US"/>
              <a:pPr>
                <a:defRPr/>
              </a:pPr>
              <a:t>2017/2/18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FACCF76-EE2A-488D-A030-43B6656DDD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5" name="Picture 14" descr="hkacmgm_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 userDrawn="1"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/>
                <a:t>Hong Kong Association of Careers Masters and Guidance Masters</a:t>
              </a: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205038"/>
            <a:ext cx="5983288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37063"/>
            <a:ext cx="6477000" cy="127793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82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1478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5950" y="190500"/>
            <a:ext cx="1854200" cy="58293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03350" y="190500"/>
            <a:ext cx="5410200" cy="58293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073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90500"/>
            <a:ext cx="6410325" cy="9350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403350" y="1628775"/>
            <a:ext cx="7416800" cy="4391025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268867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4075" y="190500"/>
            <a:ext cx="6410325" cy="9350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03350" y="1628775"/>
            <a:ext cx="3632200" cy="4391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7950" y="1628775"/>
            <a:ext cx="3632200" cy="43910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5468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3951"/>
            <a:ext cx="3028950" cy="3096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8" name="Picture 14" descr="hkacmgm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dirty="0"/>
                <a:t>Hong Kong Association of Careers Masters and Guidance Masters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98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HKACMGM,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16" y="3568700"/>
            <a:ext cx="38481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6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0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84482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0808"/>
            <a:ext cx="7920856" cy="439102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06574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0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8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1501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350" y="1628775"/>
            <a:ext cx="36322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7950" y="1628775"/>
            <a:ext cx="36322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83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522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5970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3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262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598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90500"/>
            <a:ext cx="6410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GB" altLang="zh-TW" sz="2400">
              <a:latin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628775"/>
            <a:ext cx="7416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30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GB" altLang="zh-TW" sz="2400">
              <a:latin typeface="Times New Roman" pitchFamily="18" charset="0"/>
            </a:endParaRPr>
          </a:p>
        </p:txBody>
      </p:sp>
      <p:sp>
        <p:nvSpPr>
          <p:cNvPr id="1031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GB" altLang="zh-TW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kumimoji="1"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7200" dirty="0"/>
              <a:t>SLASH HERO</a:t>
            </a:r>
            <a:endParaRPr lang="zh-TW" altLang="en-US" sz="9600" b="1" dirty="0"/>
          </a:p>
        </p:txBody>
      </p:sp>
      <p:pic>
        <p:nvPicPr>
          <p:cNvPr id="512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" y="116632"/>
            <a:ext cx="190341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討論問題</a:t>
            </a:r>
            <a:r>
              <a:rPr lang="zh-TW" altLang="en-US"/>
              <a:t>５</a:t>
            </a:r>
            <a:r>
              <a:rPr lang="zh-TW" altLang="zh-TW"/>
              <a:t>：</a:t>
            </a:r>
          </a:p>
        </p:txBody>
      </p:sp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400"/>
              <a:t>有人說這一代的年青人很</a:t>
            </a:r>
            <a:br>
              <a:rPr lang="en-US" altLang="zh-TW" sz="4400"/>
            </a:br>
            <a:r>
              <a:rPr lang="zh-TW" altLang="zh-TW" sz="4400"/>
              <a:t>「怕悶」，害怕被工作奪走整個人生。</a:t>
            </a:r>
            <a:br>
              <a:rPr lang="en-US" altLang="zh-TW" sz="4400"/>
            </a:br>
            <a:r>
              <a:rPr lang="zh-TW" altLang="zh-TW" sz="4400"/>
              <a:t>你覺得做一個「</a:t>
            </a:r>
            <a:r>
              <a:rPr lang="en-US" altLang="zh-TW" sz="4400"/>
              <a:t>SLASH</a:t>
            </a:r>
            <a:r>
              <a:rPr lang="zh-TW" altLang="zh-TW" sz="4400"/>
              <a:t>」是一個出路嗎？</a:t>
            </a:r>
            <a:br>
              <a:rPr lang="en-US" altLang="zh-TW" sz="4400"/>
            </a:br>
            <a:endParaRPr lang="zh-TW" altLang="zh-TW" sz="4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11188" y="13620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閱讀後工作紙</a:t>
            </a:r>
            <a:endParaRPr lang="zh-HK" altLang="en-US"/>
          </a:p>
        </p:txBody>
      </p:sp>
      <p:sp>
        <p:nvSpPr>
          <p:cNvPr id="1536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/>
              <a:t>試以自己的</a:t>
            </a:r>
            <a:r>
              <a:rPr lang="en-US" altLang="zh-TW"/>
              <a:t>2-3</a:t>
            </a:r>
            <a:r>
              <a:rPr lang="zh-TW" altLang="zh-TW"/>
              <a:t>個夢想職業放在自己身上，會是怎樣的形象「</a:t>
            </a:r>
            <a:r>
              <a:rPr lang="en-US" altLang="zh-TW"/>
              <a:t>SLASH HERO</a:t>
            </a:r>
            <a:r>
              <a:rPr lang="zh-TW" altLang="zh-TW"/>
              <a:t>」</a:t>
            </a:r>
            <a:r>
              <a:rPr lang="en-US" altLang="zh-TW"/>
              <a:t>?</a:t>
            </a:r>
            <a:br>
              <a:rPr lang="en-US" altLang="zh-TW"/>
            </a:br>
            <a:r>
              <a:rPr lang="zh-TW" altLang="zh-TW"/>
              <a:t>把這個形象畫出來。</a:t>
            </a:r>
          </a:p>
          <a:p>
            <a:endParaRPr lang="zh-TW" altLang="en-US"/>
          </a:p>
        </p:txBody>
      </p:sp>
      <p:pic>
        <p:nvPicPr>
          <p:cNvPr id="15363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33416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467545" y="260350"/>
            <a:ext cx="6912768" cy="136845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小結：</a:t>
            </a:r>
            <a:br>
              <a:rPr lang="en-US" altLang="zh-CN" dirty="0"/>
            </a:br>
            <a:r>
              <a:rPr lang="zh-TW" altLang="en-US" dirty="0"/>
              <a:t>人生和工作都充滿著「未可知」，等待你去發掘和創造！</a:t>
            </a:r>
            <a:endParaRPr lang="zh-HK" altLang="en-US" dirty="0"/>
          </a:p>
        </p:txBody>
      </p:sp>
      <p:pic>
        <p:nvPicPr>
          <p:cNvPr id="1638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I am a SLASH</a:t>
            </a:r>
            <a:r>
              <a:rPr lang="zh-TW" altLang="en-US" b="1"/>
              <a:t>！</a:t>
            </a:r>
          </a:p>
        </p:txBody>
      </p:sp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755650" y="2133600"/>
            <a:ext cx="7921625" cy="288131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/>
              <a:t>美國諮詢師、專欄作家</a:t>
            </a:r>
            <a:r>
              <a:rPr lang="en-US" altLang="zh-TW" sz="3200"/>
              <a:t>Marci Alboher</a:t>
            </a:r>
            <a:r>
              <a:rPr lang="zh-TW" altLang="en-US" sz="3200"/>
              <a:t>在</a:t>
            </a:r>
            <a:r>
              <a:rPr lang="en-US" altLang="zh-TW" sz="3200"/>
              <a:t>2007</a:t>
            </a:r>
            <a:r>
              <a:rPr lang="zh-TW" altLang="en-US" sz="3200"/>
              <a:t>年創造了「斜槓青年」這個概念</a:t>
            </a:r>
            <a:endParaRPr lang="en-US" altLang="zh-TW" sz="3200"/>
          </a:p>
          <a:p>
            <a:r>
              <a:rPr lang="zh-TW" altLang="en-US" sz="3200"/>
              <a:t>「斜槓」</a:t>
            </a:r>
            <a:r>
              <a:rPr lang="en-US" altLang="zh-TW" sz="3200"/>
              <a:t>/</a:t>
            </a:r>
            <a:r>
              <a:rPr lang="zh-TW" altLang="en-US" sz="3200"/>
              <a:t>「</a:t>
            </a:r>
            <a:r>
              <a:rPr lang="en-US" altLang="zh-TW" sz="3200"/>
              <a:t>Slash</a:t>
            </a:r>
            <a:r>
              <a:rPr lang="zh-TW" altLang="en-US" sz="3200"/>
              <a:t>」指「越來越多人不再滿足</a:t>
            </a:r>
            <a:r>
              <a:rPr lang="en-US" altLang="zh-TW" sz="3200"/>
              <a:t>『</a:t>
            </a:r>
            <a:r>
              <a:rPr lang="zh-TW" altLang="en-US" sz="3200"/>
              <a:t>專一職業</a:t>
            </a:r>
            <a:r>
              <a:rPr lang="en-US" altLang="zh-TW" sz="3200"/>
              <a:t>』</a:t>
            </a:r>
            <a:r>
              <a:rPr lang="zh-TW" altLang="en-US" sz="3200"/>
              <a:t>的生活方式，而選擇一種能夠擁有多重職業和身份的多元生活」</a:t>
            </a:r>
            <a:endParaRPr lang="en-US" altLang="zh-TW" sz="3200"/>
          </a:p>
          <a:p>
            <a:r>
              <a:rPr lang="zh-TW" altLang="en-US" sz="3200"/>
              <a:t>這些人會在自我介紹中使用「斜槓」來區分不同職業，例如「姓名，職業</a:t>
            </a:r>
            <a:r>
              <a:rPr lang="en-US" altLang="zh-TW" sz="3200"/>
              <a:t>/</a:t>
            </a:r>
            <a:r>
              <a:rPr lang="zh-TW" altLang="en-US" sz="3200"/>
              <a:t>職業</a:t>
            </a:r>
            <a:r>
              <a:rPr lang="en-US" altLang="zh-TW" sz="3200"/>
              <a:t>/</a:t>
            </a:r>
            <a:r>
              <a:rPr lang="zh-TW" altLang="en-US" sz="3200"/>
              <a:t>職業」，所以被稱作「斜槓青年」</a:t>
            </a:r>
          </a:p>
        </p:txBody>
      </p:sp>
      <p:sp>
        <p:nvSpPr>
          <p:cNvPr id="6147" name="矩形 3"/>
          <p:cNvSpPr>
            <a:spLocks noChangeArrowheads="1"/>
          </p:cNvSpPr>
          <p:nvPr/>
        </p:nvSpPr>
        <p:spPr bwMode="auto">
          <a:xfrm>
            <a:off x="3348038" y="6488113"/>
            <a:ext cx="6062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https://theinitium.com/article/20160606-mainland-slash/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I am a SLASH</a:t>
            </a:r>
            <a:r>
              <a:rPr lang="zh-TW" altLang="en-US" b="1"/>
              <a:t>！</a:t>
            </a:r>
          </a:p>
        </p:txBody>
      </p:sp>
      <p:sp>
        <p:nvSpPr>
          <p:cNvPr id="7170" name="內容版面配置區 2"/>
          <p:cNvSpPr>
            <a:spLocks noGrp="1"/>
          </p:cNvSpPr>
          <p:nvPr>
            <p:ph idx="1"/>
          </p:nvPr>
        </p:nvSpPr>
        <p:spPr>
          <a:xfrm>
            <a:off x="323850" y="2133600"/>
            <a:ext cx="5400675" cy="288131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200"/>
              <a:t>在第六章裡，有些受訪人物有著多重身份。他們被稱為</a:t>
            </a:r>
            <a:r>
              <a:rPr lang="en-US" altLang="zh-TW" sz="3200"/>
              <a:t>SLASH</a:t>
            </a:r>
            <a:r>
              <a:rPr lang="zh-TW" altLang="zh-TW" sz="3200"/>
              <a:t>（／）。</a:t>
            </a:r>
            <a:endParaRPr lang="en-US" altLang="zh-TW" sz="3200"/>
          </a:p>
          <a:p>
            <a:r>
              <a:rPr lang="en-US" altLang="zh-TW" sz="3200"/>
              <a:t>SLASH</a:t>
            </a:r>
            <a:r>
              <a:rPr lang="zh-TW" altLang="zh-TW" sz="3200"/>
              <a:t>人就像個超級英雄，白晝一個身份，晚上搖身一變，又會轉換到另一個角色，過另一種生活。</a:t>
            </a:r>
          </a:p>
        </p:txBody>
      </p:sp>
      <p:pic>
        <p:nvPicPr>
          <p:cNvPr id="7171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31337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閱讀資料：</a:t>
            </a:r>
            <a:r>
              <a:rPr lang="en-US" altLang="zh-CN"/>
              <a:t>P</a:t>
            </a:r>
            <a:r>
              <a:rPr lang="en-US" altLang="zh-TW"/>
              <a:t>86</a:t>
            </a:r>
            <a:r>
              <a:rPr lang="en-US" altLang="zh-CN"/>
              <a:t>-</a:t>
            </a:r>
            <a:r>
              <a:rPr lang="en-US" altLang="zh-TW"/>
              <a:t>95</a:t>
            </a:r>
            <a:endParaRPr lang="zh-HK" altLang="en-US"/>
          </a:p>
        </p:txBody>
      </p:sp>
      <p:pic>
        <p:nvPicPr>
          <p:cNvPr id="819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700213"/>
            <a:ext cx="3311525" cy="4419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熱身活動：</a:t>
            </a:r>
            <a:endParaRPr lang="zh-TW" altLang="en-US" sz="4000" b="1" dirty="0"/>
          </a:p>
        </p:txBody>
      </p:sp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23056" y="1690689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試整六個人物的多重身份，並指出哪一個組合最不可思議。</a:t>
            </a:r>
            <a:r>
              <a:rPr lang="zh-TW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你</a:t>
            </a:r>
            <a:r>
              <a:rPr lang="zh-TW" altLang="zh-TW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們又最嚮往哪一人的「非凡生活」</a:t>
            </a:r>
            <a:r>
              <a:rPr lang="zh-TW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？</a:t>
            </a:r>
            <a:r>
              <a:rPr lang="zh-TW" altLang="zh-TW" sz="2800" dirty="0"/>
              <a:t> </a:t>
            </a:r>
            <a:endParaRPr lang="zh-TW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95513" y="2852738"/>
          <a:ext cx="4248150" cy="329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</a:rPr>
                        <a:t>葉泳琳（阿琳）</a:t>
                      </a:r>
                      <a:endParaRPr lang="zh-TW" sz="3600" kern="100" dirty="0">
                        <a:effectLst/>
                        <a:latin typeface="Calibri" charset="0"/>
                        <a:ea typeface="新細明體" charset="-12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5305" algn="l"/>
                        </a:tabLst>
                      </a:pPr>
                      <a:r>
                        <a:rPr lang="zh-TW" sz="3600" kern="100">
                          <a:effectLst/>
                        </a:rPr>
                        <a:t>江凱勤（</a:t>
                      </a:r>
                      <a:r>
                        <a:rPr lang="da-DK" sz="3600" kern="100">
                          <a:effectLst/>
                        </a:rPr>
                        <a:t>Thomas</a:t>
                      </a:r>
                      <a:r>
                        <a:rPr lang="zh-TW" sz="3600" kern="100">
                          <a:effectLst/>
                        </a:rPr>
                        <a:t>）</a:t>
                      </a:r>
                      <a:endParaRPr lang="zh-TW" sz="3600" kern="100">
                        <a:effectLst/>
                        <a:latin typeface="Calibri" charset="0"/>
                        <a:ea typeface="新細明體" charset="-12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/>
                        </a:rPr>
                        <a:t>張臻善（</a:t>
                      </a:r>
                      <a:r>
                        <a:rPr lang="en-US" sz="3600" kern="100">
                          <a:effectLst/>
                        </a:rPr>
                        <a:t>Jason</a:t>
                      </a:r>
                      <a:r>
                        <a:rPr lang="zh-TW" sz="3600" kern="100">
                          <a:effectLst/>
                        </a:rPr>
                        <a:t>）</a:t>
                      </a:r>
                      <a:endParaRPr lang="zh-TW" sz="3600" kern="100">
                        <a:effectLst/>
                        <a:latin typeface="Calibri" charset="0"/>
                        <a:ea typeface="新細明體" charset="-12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zh-TW" sz="3600" kern="100">
                          <a:effectLst/>
                        </a:rPr>
                        <a:t>黃雯慧（</a:t>
                      </a:r>
                      <a:r>
                        <a:rPr lang="it-IT" sz="3600" kern="100">
                          <a:effectLst/>
                        </a:rPr>
                        <a:t>Maggie</a:t>
                      </a:r>
                      <a:r>
                        <a:rPr lang="zh-TW" sz="3600" kern="100">
                          <a:effectLst/>
                        </a:rPr>
                        <a:t>）</a:t>
                      </a:r>
                      <a:endParaRPr lang="zh-TW" sz="3600" kern="100">
                        <a:effectLst/>
                        <a:latin typeface="Calibri" charset="0"/>
                        <a:ea typeface="新細明體" charset="-12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>
                          <a:effectLst/>
                        </a:rPr>
                        <a:t>龐一鳴 </a:t>
                      </a:r>
                      <a:endParaRPr lang="zh-TW" sz="3600" kern="100"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Helvetica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effectLst/>
                        </a:rPr>
                        <a:t>馬傑偉 </a:t>
                      </a:r>
                      <a:endParaRPr lang="zh-TW" sz="3600" kern="10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Helvetica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討論問題</a:t>
            </a:r>
            <a:r>
              <a:rPr lang="zh-TW" altLang="en-US"/>
              <a:t>１</a:t>
            </a:r>
            <a:r>
              <a:rPr lang="zh-TW" altLang="zh-TW"/>
              <a:t>：</a:t>
            </a:r>
          </a:p>
        </p:txBody>
      </p:sp>
      <p:sp>
        <p:nvSpPr>
          <p:cNvPr id="102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400"/>
              <a:t>他們身懷甚麼絕技</a:t>
            </a:r>
            <a:br>
              <a:rPr lang="en-US" altLang="zh-TW" sz="4400"/>
            </a:br>
            <a:r>
              <a:rPr lang="zh-TW" altLang="zh-TW" sz="4400"/>
              <a:t>（</a:t>
            </a:r>
            <a:r>
              <a:rPr lang="zh-TW" altLang="en-US" sz="4400"/>
              <a:t>如：</a:t>
            </a:r>
            <a:r>
              <a:rPr lang="zh-TW" altLang="zh-TW" sz="4400"/>
              <a:t>能力、學歷、經驗等）</a:t>
            </a:r>
            <a:br>
              <a:rPr lang="en-US" altLang="zh-TW" sz="4400"/>
            </a:br>
            <a:r>
              <a:rPr lang="zh-TW" altLang="zh-TW" sz="4400"/>
              <a:t>才能造就自己的多重身份？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11188" y="13620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pic>
        <p:nvPicPr>
          <p:cNvPr id="10244" name="圖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029075"/>
            <a:ext cx="11223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044950"/>
            <a:ext cx="11906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圖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4044950"/>
            <a:ext cx="13192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圖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046538"/>
            <a:ext cx="15684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圖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4029075"/>
            <a:ext cx="10382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圖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9138" y="4032250"/>
            <a:ext cx="132238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討論問題</a:t>
            </a:r>
            <a:r>
              <a:rPr lang="zh-TW" altLang="en-US"/>
              <a:t>２</a:t>
            </a:r>
            <a:r>
              <a:rPr lang="zh-TW" altLang="zh-TW"/>
              <a:t>：</a:t>
            </a:r>
          </a:p>
        </p:txBody>
      </p:sp>
      <p:sp>
        <p:nvSpPr>
          <p:cNvPr id="112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400"/>
              <a:t>當中要付出多少努力？</a:t>
            </a:r>
            <a:br>
              <a:rPr lang="en-US" altLang="zh-TW" sz="4400"/>
            </a:br>
            <a:r>
              <a:rPr lang="zh-TW" altLang="zh-TW" sz="4400"/>
              <a:t>會放棄</a:t>
            </a:r>
            <a:r>
              <a:rPr lang="en-US" altLang="zh-TW" sz="4400"/>
              <a:t>/</a:t>
            </a:r>
            <a:r>
              <a:rPr lang="zh-TW" altLang="zh-TW" sz="4400"/>
              <a:t>犧牲了甚麼？</a:t>
            </a:r>
            <a:br>
              <a:rPr lang="en-US" altLang="zh-TW" sz="4400"/>
            </a:br>
            <a:r>
              <a:rPr lang="zh-TW" altLang="zh-TW" sz="4400"/>
              <a:t>你認為他們的付出是否值得？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11188" y="13620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pic>
        <p:nvPicPr>
          <p:cNvPr id="1126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05238"/>
            <a:ext cx="2287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討論問題</a:t>
            </a:r>
            <a:r>
              <a:rPr lang="zh-TW" altLang="en-US"/>
              <a:t>３</a:t>
            </a:r>
            <a:r>
              <a:rPr lang="zh-TW" altLang="zh-TW"/>
              <a:t>：</a:t>
            </a:r>
          </a:p>
        </p:txBody>
      </p:sp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827088" y="4471988"/>
            <a:ext cx="7921625" cy="161925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4400"/>
              <a:t>當中的工作所要求的能力、性格特質、價值觀等，是相似還是有衝突？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11188" y="13620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pic>
        <p:nvPicPr>
          <p:cNvPr id="1229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85925"/>
            <a:ext cx="44005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討論問題</a:t>
            </a:r>
            <a:r>
              <a:rPr lang="zh-TW" altLang="en-US"/>
              <a:t>４</a:t>
            </a:r>
            <a:r>
              <a:rPr lang="zh-TW" altLang="zh-TW"/>
              <a:t>：</a:t>
            </a:r>
          </a:p>
        </p:txBody>
      </p:sp>
      <p:sp>
        <p:nvSpPr>
          <p:cNvPr id="133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400"/>
              <a:t>為甚麼他們要選擇這種生活模式？</a:t>
            </a:r>
            <a:br>
              <a:rPr lang="en-US" altLang="zh-TW" sz="4400"/>
            </a:br>
            <a:endParaRPr lang="zh-TW" altLang="zh-TW" sz="440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11188" y="136207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pic>
        <p:nvPicPr>
          <p:cNvPr id="1331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81313"/>
            <a:ext cx="4152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kacmgm_01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cho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_toworkornotto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oworkornottowork" id="{63E71013-3CF4-427B-BB4F-4787C0D6DE81}" vid="{D07565DA-86DD-4B2E-95D7-CD0867C8C9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hkacmgm_01</Template>
  <TotalTime>763</TotalTime>
  <Words>350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新細明體</vt:lpstr>
      <vt:lpstr>Wingdings</vt:lpstr>
      <vt:lpstr>Calibri</vt:lpstr>
      <vt:lpstr>Times New Roman</vt:lpstr>
      <vt:lpstr>標楷體</vt:lpstr>
      <vt:lpstr>Arial Unicode MS</vt:lpstr>
      <vt:lpstr>Helvetica</vt:lpstr>
      <vt:lpstr>hkacmgm_01</vt:lpstr>
      <vt:lpstr>Theme_toworkornottowork</vt:lpstr>
      <vt:lpstr>SLASH HERO</vt:lpstr>
      <vt:lpstr>I am a SLASH！</vt:lpstr>
      <vt:lpstr>I am a SLASH！</vt:lpstr>
      <vt:lpstr>閱讀資料：P86-95</vt:lpstr>
      <vt:lpstr>熱身活動：</vt:lpstr>
      <vt:lpstr>討論問題１：</vt:lpstr>
      <vt:lpstr>討論問題２：</vt:lpstr>
      <vt:lpstr>討論問題３：</vt:lpstr>
      <vt:lpstr>討論問題４：</vt:lpstr>
      <vt:lpstr>討論問題５：</vt:lpstr>
      <vt:lpstr>閱讀後工作紙</vt:lpstr>
      <vt:lpstr>小結： 人生和工作都充滿著「未可知」，等待你去發掘和創造！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為選擇新學制多元出路作好準備 Preparing Students for Successful Transition in NAS</dc:title>
  <dc:creator>Esther</dc:creator>
  <cp:lastModifiedBy>EstherHo</cp:lastModifiedBy>
  <cp:revision>89</cp:revision>
  <dcterms:created xsi:type="dcterms:W3CDTF">2011-07-10T12:44:08Z</dcterms:created>
  <dcterms:modified xsi:type="dcterms:W3CDTF">2017-02-18T13:22:44Z</dcterms:modified>
</cp:coreProperties>
</file>