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15" r:id="rId2"/>
  </p:sldMasterIdLst>
  <p:notesMasterIdLst>
    <p:notesMasterId r:id="rId14"/>
  </p:notesMasterIdLst>
  <p:sldIdLst>
    <p:sldId id="256" r:id="rId3"/>
    <p:sldId id="455" r:id="rId4"/>
    <p:sldId id="448" r:id="rId5"/>
    <p:sldId id="450" r:id="rId6"/>
    <p:sldId id="451" r:id="rId7"/>
    <p:sldId id="456" r:id="rId8"/>
    <p:sldId id="457" r:id="rId9"/>
    <p:sldId id="463" r:id="rId10"/>
    <p:sldId id="464" r:id="rId11"/>
    <p:sldId id="465" r:id="rId12"/>
    <p:sldId id="466" r:id="rId1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5" autoAdjust="0"/>
  </p:normalViewPr>
  <p:slideViewPr>
    <p:cSldViewPr>
      <p:cViewPr varScale="1">
        <p:scale>
          <a:sx n="71" d="100"/>
          <a:sy n="71" d="100"/>
        </p:scale>
        <p:origin x="12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97E403E-BC62-41EC-9EB8-D697CD9422F7}" type="datetimeFigureOut">
              <a:rPr lang="zh-TW" altLang="en-US"/>
              <a:pPr>
                <a:defRPr/>
              </a:pPr>
              <a:t>2017/2/18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2397F7-318E-4C1B-AC6C-D655AF7F3E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963399-35F6-4CB8-B0D1-8B6659A63E16}" type="slidenum">
              <a:rPr kumimoji="0" lang="zh-TW" altLang="en-US">
                <a:latin typeface="Calibri" panose="020F0502020204030204" pitchFamily="34" charset="0"/>
              </a:rPr>
              <a:pPr/>
              <a:t>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1A812C3-0692-4004-97BF-461D8E4BC484}" type="slidenum">
              <a:rPr kumimoji="0" lang="zh-TW" altLang="en-US" smtClean="0">
                <a:latin typeface="Calibri" panose="020F0502020204030204" pitchFamily="34" charset="0"/>
              </a:rPr>
              <a:pPr/>
              <a:t>11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0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16013" y="6102350"/>
            <a:ext cx="7740650" cy="755650"/>
            <a:chOff x="703" y="3844"/>
            <a:chExt cx="4876" cy="476"/>
          </a:xfrm>
        </p:grpSpPr>
        <p:pic>
          <p:nvPicPr>
            <p:cNvPr id="5" name="Picture 14" descr="hkacmgm_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844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5"/>
            <p:cNvSpPr txBox="1">
              <a:spLocks noChangeArrowheads="1"/>
            </p:cNvSpPr>
            <p:nvPr userDrawn="1"/>
          </p:nvSpPr>
          <p:spPr bwMode="auto">
            <a:xfrm>
              <a:off x="703" y="3929"/>
              <a:ext cx="4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/>
                <a:t>Hong Kong Association of Careers Masters and Guidance Masters</a:t>
              </a:r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205038"/>
            <a:ext cx="5983288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437063"/>
            <a:ext cx="6477000" cy="127793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54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150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5950" y="190500"/>
            <a:ext cx="1854200" cy="58293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03350" y="190500"/>
            <a:ext cx="5410200" cy="58293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0436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4075" y="190500"/>
            <a:ext cx="6410325" cy="9350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403350" y="1628775"/>
            <a:ext cx="7416800" cy="4391025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408806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4075" y="190500"/>
            <a:ext cx="6410325" cy="9350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403350" y="1628775"/>
            <a:ext cx="3632200" cy="43910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7950" y="1628775"/>
            <a:ext cx="3632200" cy="43910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3573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3951"/>
            <a:ext cx="3028950" cy="3096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116013" y="6102350"/>
            <a:ext cx="7740650" cy="755650"/>
            <a:chOff x="703" y="3844"/>
            <a:chExt cx="4876" cy="476"/>
          </a:xfrm>
        </p:grpSpPr>
        <p:pic>
          <p:nvPicPr>
            <p:cNvPr id="8" name="Picture 14" descr="hkacmgm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844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03" y="3929"/>
              <a:ext cx="4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dirty="0"/>
                <a:t>Hong Kong Association of Careers Masters and Guidance Masters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06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HKACMGM,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16" y="3568700"/>
            <a:ext cx="38481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9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844824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00808"/>
            <a:ext cx="7920856" cy="4391025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45432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4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4196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350" y="1628775"/>
            <a:ext cx="36322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7950" y="1628775"/>
            <a:ext cx="36322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499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9678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1230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8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278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41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90500"/>
            <a:ext cx="6410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GB" altLang="zh-TW" sz="2400">
              <a:latin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628775"/>
            <a:ext cx="7416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30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GB" altLang="zh-TW" sz="2400">
              <a:latin typeface="Times New Roman" pitchFamily="18" charset="0"/>
            </a:endParaRPr>
          </a:p>
        </p:txBody>
      </p:sp>
      <p:sp>
        <p:nvSpPr>
          <p:cNvPr id="1031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GB" altLang="zh-TW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kumimoji="1"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4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breakazine/videos/1340159622682599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oo.gl/OhfOi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工作在生命裡的輕和重</a:t>
            </a:r>
            <a:endParaRPr lang="zh-TW" alt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Q7</a:t>
            </a:r>
            <a:r>
              <a:rPr lang="zh-TW" altLang="zh-HK" dirty="0"/>
              <a:t>點</a:t>
            </a:r>
            <a:r>
              <a:rPr lang="zh-CN" altLang="en-US" dirty="0"/>
              <a:t>都會</a:t>
            </a:r>
            <a:r>
              <a:rPr lang="en-US" altLang="zh-HK" dirty="0"/>
              <a:t>WORK</a:t>
            </a:r>
            <a:r>
              <a:rPr lang="zh-TW" altLang="zh-HK" dirty="0"/>
              <a:t>？</a:t>
            </a:r>
            <a:br>
              <a:rPr lang="en-US" altLang="zh-TW" dirty="0"/>
            </a:br>
            <a:r>
              <a:rPr lang="zh-TW" altLang="zh-HK" dirty="0"/>
              <a:t>每個人的際遇不同，經歷及成長不同，有需要強調及尊重多元化的出路及價值觀。</a:t>
            </a:r>
            <a:endParaRPr lang="en-US" dirty="0"/>
          </a:p>
        </p:txBody>
      </p:sp>
      <p:pic>
        <p:nvPicPr>
          <p:cNvPr id="512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9442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小結：</a:t>
            </a:r>
            <a:r>
              <a:rPr lang="zh-TW" altLang="zh-HK"/>
              <a:t>互相欣賞、彼此尊重</a:t>
            </a:r>
            <a:endParaRPr lang="zh-HK" altLang="en-US"/>
          </a:p>
        </p:txBody>
      </p:sp>
      <p:pic>
        <p:nvPicPr>
          <p:cNvPr id="15363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39" y="2251590"/>
            <a:ext cx="5931922" cy="3499407"/>
          </a:xfrm>
        </p:spPr>
      </p:pic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5651500" y="6481763"/>
            <a:ext cx="362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/>
              <a:t>（資料來源：</a:t>
            </a:r>
            <a:r>
              <a:rPr lang="en-US" altLang="zh-TW"/>
              <a:t>AM730 20161222</a:t>
            </a:r>
            <a:r>
              <a:rPr lang="zh-TW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6219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小結：</a:t>
            </a:r>
            <a:r>
              <a:rPr lang="zh-TW" altLang="zh-HK"/>
              <a:t>女當男職</a:t>
            </a:r>
            <a:r>
              <a:rPr lang="zh-CN" altLang="en-US"/>
              <a:t>都</a:t>
            </a:r>
            <a:r>
              <a:rPr lang="en-US" altLang="zh-CN"/>
              <a:t>Work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加州商業攝影師</a:t>
            </a:r>
            <a:r>
              <a:rPr lang="en-US" altLang="zh-TW" sz="2800" dirty="0"/>
              <a:t>Chris </a:t>
            </a:r>
            <a:r>
              <a:rPr lang="en-US" altLang="zh-TW" sz="2800" dirty="0" err="1"/>
              <a:t>Crisman</a:t>
            </a:r>
            <a:r>
              <a:rPr lang="zh-TW" altLang="en-US" sz="2800" dirty="0"/>
              <a:t>最新發布的攝影系列</a:t>
            </a:r>
            <a:r>
              <a:rPr lang="en-US" altLang="zh-TW" sz="2800" dirty="0"/>
              <a:t>《</a:t>
            </a:r>
            <a:r>
              <a:rPr lang="zh-TW" altLang="en-US" sz="2800" dirty="0"/>
              <a:t>女人工作</a:t>
            </a:r>
            <a:r>
              <a:rPr lang="en-US" altLang="zh-TW" sz="2800" dirty="0"/>
              <a:t>》</a:t>
            </a:r>
            <a:r>
              <a:rPr lang="zh-TW" altLang="en-US" sz="2800" dirty="0"/>
              <a:t>，不乏震撼畫面：礦場司機、釀酒廠技師、豬農、消防員、鑄造工人、動物標本師</a:t>
            </a:r>
            <a:r>
              <a:rPr lang="en-US" altLang="zh-TW" sz="2800" dirty="0"/>
              <a:t>……</a:t>
            </a:r>
            <a:r>
              <a:rPr lang="zh-TW" altLang="en-US" sz="2800" dirty="0"/>
              <a:t>她們脫下時裝穿上工人服，選擇在惡劣環境中撐起半邊天，教人由衷佩服。圖片帶出訊息是：職業無分男女，亦證明性別不足窒礙女人的工作機會。</a:t>
            </a: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pPr algn="r">
              <a:buFont typeface="Wingdings" panose="05000000000000000000" pitchFamily="2" charset="2"/>
              <a:buNone/>
            </a:pPr>
            <a:r>
              <a:rPr lang="zh-CN" altLang="en-US" sz="2000" b="1" dirty="0"/>
              <a:t>（資料來源：</a:t>
            </a:r>
            <a:r>
              <a:rPr lang="en-US" altLang="zh-CN" sz="2000" b="1" dirty="0"/>
              <a:t>AM730 20161222</a:t>
            </a:r>
            <a:r>
              <a:rPr lang="zh-CN" altLang="en-US" sz="2000" b="1" dirty="0"/>
              <a:t>）</a:t>
            </a:r>
            <a:endParaRPr lang="zh-HK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095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HK" altLang="en-US"/>
              <a:t>生涯發展論</a:t>
            </a:r>
            <a:r>
              <a:rPr lang="en-US" altLang="zh-HK"/>
              <a:t>(The developmental approach)</a:t>
            </a:r>
            <a:endParaRPr lang="zh-HK" altLang="en-US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611187" y="1797051"/>
            <a:ext cx="7921625" cy="388778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/>
              <a:t>此理論強調個人的成長如何有助規劃自己的生涯</a:t>
            </a:r>
            <a:r>
              <a:rPr lang="en-US" altLang="zh-TW" sz="2800" dirty="0"/>
              <a:t>﹐</a:t>
            </a:r>
            <a:r>
              <a:rPr lang="zh-TW" altLang="en-US" sz="2800" dirty="0"/>
              <a:t>透過三個層面</a:t>
            </a:r>
            <a:r>
              <a:rPr lang="en-US" altLang="zh-TW" sz="2800" dirty="0"/>
              <a:t>﹕</a:t>
            </a:r>
            <a:r>
              <a:rPr lang="zh-TW" altLang="en-US" sz="2800" dirty="0"/>
              <a:t>一</a:t>
            </a:r>
            <a:r>
              <a:rPr lang="en-US" altLang="zh-TW" sz="2800" dirty="0"/>
              <a:t>) </a:t>
            </a:r>
            <a:r>
              <a:rPr lang="zh-TW" altLang="en-US" sz="2800" dirty="0"/>
              <a:t>時間</a:t>
            </a:r>
            <a:r>
              <a:rPr lang="en-US" altLang="zh-TW" sz="2800" dirty="0"/>
              <a:t>﹕</a:t>
            </a:r>
            <a:r>
              <a:rPr lang="zh-TW" altLang="en-US" sz="2800" dirty="0"/>
              <a:t>即由出生至死亡中經歷成長、探索、建立、維持及衰退五個階段</a:t>
            </a:r>
            <a:r>
              <a:rPr lang="en-US" altLang="zh-TW" sz="2800" dirty="0"/>
              <a:t>﹔</a:t>
            </a:r>
            <a:r>
              <a:rPr lang="zh-TW" altLang="en-US" sz="2800" dirty="0"/>
              <a:t>二</a:t>
            </a:r>
            <a:r>
              <a:rPr lang="en-US" altLang="zh-TW" sz="2800" dirty="0"/>
              <a:t>) </a:t>
            </a:r>
            <a:r>
              <a:rPr lang="zh-TW" altLang="en-US" sz="2800" dirty="0"/>
              <a:t>廣度</a:t>
            </a:r>
            <a:r>
              <a:rPr lang="en-US" altLang="zh-TW" sz="2800" dirty="0"/>
              <a:t>﹕</a:t>
            </a:r>
            <a:r>
              <a:rPr lang="zh-TW" altLang="en-US" sz="2800" dirty="0"/>
              <a:t>人在不同階段扮演不同角色</a:t>
            </a:r>
            <a:r>
              <a:rPr lang="en-US" altLang="zh-TW" sz="2800" dirty="0"/>
              <a:t>﹔</a:t>
            </a:r>
            <a:r>
              <a:rPr lang="zh-TW" altLang="en-US" sz="2800" dirty="0"/>
              <a:t>三</a:t>
            </a:r>
            <a:r>
              <a:rPr lang="en-US" altLang="zh-TW" sz="2800" dirty="0"/>
              <a:t>) </a:t>
            </a:r>
            <a:r>
              <a:rPr lang="zh-TW" altLang="en-US" sz="2800" dirty="0"/>
              <a:t>深度</a:t>
            </a:r>
            <a:r>
              <a:rPr lang="en-US" altLang="zh-TW" sz="2800" dirty="0"/>
              <a:t>﹕</a:t>
            </a:r>
            <a:r>
              <a:rPr lang="zh-TW" altLang="en-US" sz="2800" dirty="0"/>
              <a:t>在扮演不同角色時所投入的程度</a:t>
            </a:r>
            <a:r>
              <a:rPr lang="en-US" altLang="zh-TW" sz="2800" dirty="0"/>
              <a:t>(</a:t>
            </a:r>
            <a:r>
              <a:rPr lang="zh-TW" altLang="en-US" sz="2800" dirty="0"/>
              <a:t>例</a:t>
            </a:r>
            <a:r>
              <a:rPr lang="en-US" altLang="zh-TW" sz="2800" dirty="0"/>
              <a:t>﹕</a:t>
            </a:r>
            <a:r>
              <a:rPr lang="zh-TW" altLang="en-US" sz="2800" dirty="0"/>
              <a:t>蘇伯的生涯彩虹理論</a:t>
            </a:r>
            <a:r>
              <a:rPr lang="en-US" altLang="zh-TW" sz="2800" dirty="0"/>
              <a:t>) ﹐</a:t>
            </a:r>
            <a:r>
              <a:rPr lang="zh-TW" altLang="en-US" sz="2800" dirty="0"/>
              <a:t>反思個人的升學及職業取向尚為小事</a:t>
            </a:r>
            <a:r>
              <a:rPr lang="en-US" altLang="zh-TW" sz="2800" dirty="0"/>
              <a:t>﹐</a:t>
            </a:r>
            <a:r>
              <a:rPr lang="zh-TW" altLang="en-US" sz="2800" dirty="0"/>
              <a:t>此理論更重視個人成長中不同階段的處世之道。</a:t>
            </a:r>
            <a:endParaRPr lang="zh-HK" altLang="en-US" sz="2800" dirty="0"/>
          </a:p>
        </p:txBody>
      </p:sp>
      <p:pic>
        <p:nvPicPr>
          <p:cNvPr id="6149" name="Picture 6" descr="http://ts2.mm.bing.net/th?id=H.473849261922737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4825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http://ts2.mm.bing.net/th?id=H.4600894729422589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584825"/>
            <a:ext cx="10080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http://ts3.mm.bing.net/th?id=H.488434969247904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519738"/>
            <a:ext cx="14287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http://ts2.mm.bing.net/th?id=H.4832195904275893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576888"/>
            <a:ext cx="12620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http://ts3.mm.bing.net/th?id=H.4826221617875810&amp;pid=15.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5684838"/>
            <a:ext cx="14176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熱身活動：</a:t>
            </a:r>
            <a:br>
              <a:rPr lang="en-US" altLang="zh-CN" dirty="0"/>
            </a:br>
            <a:r>
              <a:rPr lang="zh-TW" altLang="zh-HK" dirty="0"/>
              <a:t>工作在你生命的位置是？</a:t>
            </a:r>
            <a:endParaRPr lang="zh-TW" alt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43312" r="45598" b="22635"/>
          <a:stretch>
            <a:fillRect/>
          </a:stretch>
        </p:blipFill>
        <p:spPr bwMode="auto">
          <a:xfrm>
            <a:off x="611188" y="1725613"/>
            <a:ext cx="74231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611663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666666"/>
                </a:solidFill>
                <a:latin typeface="Helvetica Neue"/>
              </a:rPr>
              <a:t>職業在你生命的位置是？ </a:t>
            </a:r>
            <a:r>
              <a:rPr lang="en-US" dirty="0">
                <a:solidFill>
                  <a:srgbClr val="365899"/>
                </a:solidFill>
                <a:latin typeface="Helvetica Neue"/>
                <a:hlinkClick r:id="rId4"/>
              </a:rPr>
              <a:t>https://goo.gl/OhfOi8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閱讀資料：</a:t>
            </a:r>
            <a:r>
              <a:rPr lang="en-US" altLang="zh-CN"/>
              <a:t>P98-103</a:t>
            </a:r>
            <a:endParaRPr lang="zh-HK" altLang="en-US"/>
          </a:p>
        </p:txBody>
      </p:sp>
      <p:pic>
        <p:nvPicPr>
          <p:cNvPr id="819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6817" y="117128"/>
            <a:ext cx="1511165" cy="201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Placeholder 4" descr="BKZ_47_RGB.pdf ‎- Microsoft Ed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984776" cy="477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617962" y="332656"/>
            <a:ext cx="6769100" cy="935038"/>
          </a:xfrm>
        </p:spPr>
        <p:txBody>
          <a:bodyPr/>
          <a:lstStyle/>
          <a:p>
            <a:r>
              <a:rPr lang="zh-CN" altLang="en-US" dirty="0"/>
              <a:t>閱讀後工作紙（我的生命線）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888011"/>
              </p:ext>
            </p:extLst>
          </p:nvPr>
        </p:nvGraphicFramePr>
        <p:xfrm>
          <a:off x="611560" y="1484784"/>
          <a:ext cx="6769100" cy="511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275">
                  <a:extLst>
                    <a:ext uri="{9D8B030D-6E8A-4147-A177-3AD203B41FA5}">
                      <a16:colId xmlns:a16="http://schemas.microsoft.com/office/drawing/2014/main" val="2516650660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1954479083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555511916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582536311"/>
                    </a:ext>
                  </a:extLst>
                </a:gridCol>
              </a:tblGrid>
              <a:tr h="1277938"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zh-CN" altLang="en-US" sz="4000" dirty="0"/>
                        <a:t>嘉良</a:t>
                      </a:r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zh-CN" altLang="en-US" sz="4000" dirty="0"/>
                        <a:t>呀蠢</a:t>
                      </a:r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zh-CN" altLang="en-US" sz="4000" dirty="0"/>
                        <a:t>呀菩</a:t>
                      </a:r>
                      <a:endParaRPr lang="zh-HK" altLang="en-US" sz="4000" dirty="0"/>
                    </a:p>
                  </a:txBody>
                  <a:tcPr marL="91445" marR="91445" marT="45713" marB="45713"/>
                </a:tc>
                <a:extLst>
                  <a:ext uri="{0D108BD9-81ED-4DB2-BD59-A6C34878D82A}">
                    <a16:rowId xmlns:a16="http://schemas.microsoft.com/office/drawing/2014/main" val="1682166632"/>
                  </a:ext>
                </a:extLst>
              </a:tr>
              <a:tr h="1277938">
                <a:tc>
                  <a:txBody>
                    <a:bodyPr/>
                    <a:lstStyle/>
                    <a:p>
                      <a:r>
                        <a:rPr lang="zh-CN" altLang="en-US" sz="4000" dirty="0"/>
                        <a:t>中學</a:t>
                      </a:r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/>
                    </a:p>
                  </a:txBody>
                  <a:tcPr marL="91445" marR="91445" marT="45713" marB="45713"/>
                </a:tc>
                <a:extLst>
                  <a:ext uri="{0D108BD9-81ED-4DB2-BD59-A6C34878D82A}">
                    <a16:rowId xmlns:a16="http://schemas.microsoft.com/office/drawing/2014/main" val="3342856920"/>
                  </a:ext>
                </a:extLst>
              </a:tr>
              <a:tr h="1277938">
                <a:tc>
                  <a:txBody>
                    <a:bodyPr/>
                    <a:lstStyle/>
                    <a:p>
                      <a:r>
                        <a:rPr lang="zh-CN" altLang="en-US" sz="4000" dirty="0"/>
                        <a:t>大學 </a:t>
                      </a:r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extLst>
                  <a:ext uri="{0D108BD9-81ED-4DB2-BD59-A6C34878D82A}">
                    <a16:rowId xmlns:a16="http://schemas.microsoft.com/office/drawing/2014/main" val="1392280556"/>
                  </a:ext>
                </a:extLst>
              </a:tr>
              <a:tr h="1277938">
                <a:tc>
                  <a:txBody>
                    <a:bodyPr/>
                    <a:lstStyle/>
                    <a:p>
                      <a:r>
                        <a:rPr lang="zh-CN" altLang="en-US" sz="4000" dirty="0"/>
                        <a:t>現在</a:t>
                      </a:r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zh-HK" altLang="en-US" sz="4000" dirty="0"/>
                    </a:p>
                  </a:txBody>
                  <a:tcPr marL="91445" marR="91445" marT="45713" marB="45713"/>
                </a:tc>
                <a:extLst>
                  <a:ext uri="{0D108BD9-81ED-4DB2-BD59-A6C34878D82A}">
                    <a16:rowId xmlns:a16="http://schemas.microsoft.com/office/drawing/2014/main" val="24204509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2016_08_career_map_chin_web_5b.pdf - Adobe Acrobat P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5" y="1556792"/>
            <a:ext cx="3672408" cy="51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4" descr="2016_08_career_map_chin_web_5b.pdf - Adobe Acrobat P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3" y="1564015"/>
            <a:ext cx="3640967" cy="51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2016_08_career_map_chin_web_5b.pdf - Adobe Acrobat Pr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723">
            <a:off x="7318391" y="4268560"/>
            <a:ext cx="1542834" cy="218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《</a:t>
            </a:r>
            <a:r>
              <a:rPr lang="zh-TW" altLang="en-US" dirty="0"/>
              <a:t>生涯地圖</a:t>
            </a:r>
            <a:r>
              <a:rPr lang="en-US" altLang="zh-TW" dirty="0"/>
              <a:t>》</a:t>
            </a:r>
            <a:r>
              <a:rPr lang="zh-CN" altLang="en-US" dirty="0"/>
              <a:t>夢之旅</a:t>
            </a:r>
            <a:r>
              <a:rPr lang="en-US" altLang="zh-CN" dirty="0"/>
              <a:t>P24-25</a:t>
            </a:r>
            <a:br>
              <a:rPr lang="en-US" altLang="zh-CN" dirty="0"/>
            </a:br>
            <a:r>
              <a:rPr lang="en-US" altLang="zh-CN" sz="1800" dirty="0"/>
              <a:t>(used with permission)</a:t>
            </a:r>
            <a:endParaRPr lang="zh-HK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/>
              <a:t>《</a:t>
            </a:r>
            <a:r>
              <a:rPr lang="zh-TW" altLang="en-US" dirty="0"/>
              <a:t>生涯地圖</a:t>
            </a:r>
            <a:r>
              <a:rPr lang="en-US" altLang="zh-TW" dirty="0"/>
              <a:t>》</a:t>
            </a:r>
            <a:r>
              <a:rPr lang="zh-CN" altLang="en-US" dirty="0"/>
              <a:t>生命拍賣會</a:t>
            </a:r>
            <a:r>
              <a:rPr lang="en-US" altLang="zh-CN" dirty="0"/>
              <a:t>P17-18</a:t>
            </a:r>
            <a:br>
              <a:rPr lang="en-US" altLang="zh-CN" dirty="0"/>
            </a:br>
            <a:r>
              <a:rPr lang="en-US" altLang="zh-CN" sz="1400" dirty="0"/>
              <a:t>(used with permission)</a:t>
            </a:r>
            <a:endParaRPr lang="zh-HK" altLang="en-US" dirty="0"/>
          </a:p>
        </p:txBody>
      </p:sp>
      <p:pic>
        <p:nvPicPr>
          <p:cNvPr id="6" name="Picture Placeholder 4" descr="2016_08_career_map_chin_web_5b.pdf - Adobe Acrobat Pr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484784"/>
            <a:ext cx="4536504" cy="51534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小結：</a:t>
            </a:r>
            <a:r>
              <a:rPr lang="zh-TW" altLang="zh-HK"/>
              <a:t>互相欣賞、彼此尊重</a:t>
            </a:r>
            <a:endParaRPr lang="zh-HK" altLang="en-US"/>
          </a:p>
        </p:txBody>
      </p:sp>
      <p:pic>
        <p:nvPicPr>
          <p:cNvPr id="1331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76" y="1695650"/>
            <a:ext cx="5799552" cy="3788793"/>
          </a:xfrm>
        </p:spPr>
      </p:pic>
      <p:sp>
        <p:nvSpPr>
          <p:cNvPr id="13316" name="矩形 1"/>
          <p:cNvSpPr>
            <a:spLocks noChangeArrowheads="1"/>
          </p:cNvSpPr>
          <p:nvPr/>
        </p:nvSpPr>
        <p:spPr bwMode="auto">
          <a:xfrm>
            <a:off x="5522913" y="6324600"/>
            <a:ext cx="362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/>
              <a:t>（資料來源：</a:t>
            </a:r>
            <a:r>
              <a:rPr lang="en-US" altLang="zh-TW"/>
              <a:t>AM730 20161222</a:t>
            </a:r>
            <a:r>
              <a:rPr lang="zh-TW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9084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小結：</a:t>
            </a:r>
            <a:r>
              <a:rPr lang="zh-TW" altLang="zh-HK"/>
              <a:t>互相欣賞、彼此尊重</a:t>
            </a:r>
            <a:endParaRPr lang="zh-HK" altLang="en-US"/>
          </a:p>
        </p:txBody>
      </p:sp>
      <p:pic>
        <p:nvPicPr>
          <p:cNvPr id="14339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3" y="2102225"/>
            <a:ext cx="6053853" cy="3798137"/>
          </a:xfrm>
        </p:spPr>
      </p:pic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5522913" y="6488113"/>
            <a:ext cx="362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/>
              <a:t>（資料來源：</a:t>
            </a:r>
            <a:r>
              <a:rPr lang="en-US" altLang="zh-TW"/>
              <a:t>AM730 20161222</a:t>
            </a:r>
            <a:r>
              <a:rPr lang="zh-TW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62767871"/>
      </p:ext>
    </p:extLst>
  </p:cSld>
  <p:clrMapOvr>
    <a:masterClrMapping/>
  </p:clrMapOvr>
</p:sld>
</file>

<file path=ppt/theme/theme1.xml><?xml version="1.0" encoding="utf-8"?>
<a:theme xmlns:a="http://schemas.openxmlformats.org/drawingml/2006/main" name="hkacmgm_01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cho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_toworkornotto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oworkornottowork" id="{63E71013-3CF4-427B-BB4F-4787C0D6DE81}" vid="{D07565DA-86DD-4B2E-95D7-CD0867C8C9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hkacmgm_01</Template>
  <TotalTime>761</TotalTime>
  <Words>315</Words>
  <Application>Microsoft Office PowerPoint</Application>
  <PresentationFormat>On-screen Show (4:3)</PresentationFormat>
  <Paragraphs>29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Helvetica Neue</vt:lpstr>
      <vt:lpstr>新細明體</vt:lpstr>
      <vt:lpstr>Arial</vt:lpstr>
      <vt:lpstr>Calibri</vt:lpstr>
      <vt:lpstr>Calibri Light</vt:lpstr>
      <vt:lpstr>Times New Roman</vt:lpstr>
      <vt:lpstr>Wingdings</vt:lpstr>
      <vt:lpstr>hkacmgm_01</vt:lpstr>
      <vt:lpstr>Theme_toworkornottowork</vt:lpstr>
      <vt:lpstr>工作在生命裡的輕和重</vt:lpstr>
      <vt:lpstr>生涯發展論(The developmental approach)</vt:lpstr>
      <vt:lpstr>熱身活動： 工作在你生命的位置是？</vt:lpstr>
      <vt:lpstr>閱讀資料：P98-103</vt:lpstr>
      <vt:lpstr>閱讀後工作紙（我的生命線）</vt:lpstr>
      <vt:lpstr>《生涯地圖》夢之旅P24-25 (used with permission)</vt:lpstr>
      <vt:lpstr>《生涯地圖》生命拍賣會P17-18 (used with permission)</vt:lpstr>
      <vt:lpstr>小結：互相欣賞、彼此尊重</vt:lpstr>
      <vt:lpstr>小結：互相欣賞、彼此尊重</vt:lpstr>
      <vt:lpstr>小結：互相欣賞、彼此尊重</vt:lpstr>
      <vt:lpstr>小結：女當男職都Work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為選擇新學制多元出路作好準備 Preparing Students for Successful Transition in NAS</dc:title>
  <dc:creator>Esther</dc:creator>
  <cp:lastModifiedBy>EstherHo</cp:lastModifiedBy>
  <cp:revision>92</cp:revision>
  <dcterms:created xsi:type="dcterms:W3CDTF">2011-07-10T12:44:08Z</dcterms:created>
  <dcterms:modified xsi:type="dcterms:W3CDTF">2017-02-18T13:12:33Z</dcterms:modified>
</cp:coreProperties>
</file>