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1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3951"/>
            <a:ext cx="3028950" cy="3096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8" name="Picture 14" descr="hkacmgm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dirty="0"/>
                <a:t>Hong Kong Association of Careers Masters and Guidance Masters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3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3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6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07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16" y="3568700"/>
            <a:ext cx="38481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72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46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0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05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78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17CE-6BBF-4466-BA91-4A174DDE85BC}" type="datetimeFigureOut">
              <a:rPr lang="zh-TW" altLang="en-US" smtClean="0"/>
              <a:t>2017/2/18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A6FC-46BD-4E3E-A4B1-38F1F5A0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81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逆向思考法</a:t>
            </a:r>
            <a:br>
              <a:rPr lang="en-US" altLang="zh-TW" sz="4400" b="1" dirty="0"/>
            </a:br>
            <a:r>
              <a:rPr lang="zh-TW" altLang="en-US" sz="4400" b="1" dirty="0"/>
              <a:t> </a:t>
            </a:r>
            <a:r>
              <a:rPr lang="en-US" altLang="zh-TW" sz="4400" b="1" dirty="0"/>
              <a:t>[</a:t>
            </a:r>
            <a:r>
              <a:rPr lang="en-US" sz="4400" b="1" dirty="0"/>
              <a:t>Reversal Thinking]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000" b="1" dirty="0"/>
              <a:t>~  </a:t>
            </a:r>
            <a:r>
              <a:rPr lang="zh-TW" altLang="en-US" sz="3000" b="1" dirty="0"/>
              <a:t>唔</a:t>
            </a:r>
            <a:r>
              <a:rPr lang="en-US" sz="3000" b="1" dirty="0"/>
              <a:t>work</a:t>
            </a:r>
            <a:r>
              <a:rPr lang="zh-TW" altLang="en-US" sz="3000" b="1" dirty="0"/>
              <a:t>都</a:t>
            </a:r>
            <a:r>
              <a:rPr lang="en-US" sz="3000" b="1" dirty="0"/>
              <a:t>work?</a:t>
            </a:r>
            <a:endParaRPr lang="zh-TW" alt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   </a:t>
            </a:r>
            <a:r>
              <a:rPr lang="zh-TW" altLang="en-US" dirty="0"/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若果我們當作每一個困難都是「點」，跨過這些點後持續努力向前走、在需要的時候有合適的新轉向和改變，便可累積這些點成為線。當這些線聚在一起便成為一個更寬闊的面！</a:t>
            </a:r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7" name="圖片 6" descr="http://images.clipartpanda.com/kids-playing-clipart-happy-kids-jumping-29641785.jpg"/>
          <p:cNvPicPr/>
          <p:nvPr/>
        </p:nvPicPr>
        <p:blipFill>
          <a:blip r:embed="rId2" cstate="print"/>
          <a:srcRect t="46519" b="6646"/>
          <a:stretch>
            <a:fillRect/>
          </a:stretch>
        </p:blipFill>
        <p:spPr bwMode="auto">
          <a:xfrm>
            <a:off x="1214414" y="3929066"/>
            <a:ext cx="3294272" cy="1439694"/>
          </a:xfrm>
          <a:prstGeom prst="rect">
            <a:avLst/>
          </a:prstGeom>
          <a:noFill/>
        </p:spPr>
      </p:pic>
      <p:pic>
        <p:nvPicPr>
          <p:cNvPr id="8" name="圖片 7" descr="http://images.clipartpanda.com/kids-playing-clipart-happy-kids-jumping-29641785.jpg"/>
          <p:cNvPicPr/>
          <p:nvPr/>
        </p:nvPicPr>
        <p:blipFill>
          <a:blip r:embed="rId2" cstate="print"/>
          <a:srcRect b="52848"/>
          <a:stretch>
            <a:fillRect/>
          </a:stretch>
        </p:blipFill>
        <p:spPr bwMode="auto">
          <a:xfrm>
            <a:off x="4500562" y="3929066"/>
            <a:ext cx="3294272" cy="144942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rot="16200000">
            <a:off x="4037347" y="1534761"/>
            <a:ext cx="114300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/>
              <a:t>．．</a:t>
            </a:r>
          </a:p>
          <a:p>
            <a:r>
              <a:rPr lang="zh-TW" altLang="en-US" sz="8800" dirty="0"/>
              <a:t>．．</a:t>
            </a:r>
          </a:p>
          <a:p>
            <a:r>
              <a:rPr lang="zh-TW" altLang="en-US" sz="8800" dirty="0"/>
              <a:t>．．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335314" y="5558971"/>
            <a:ext cx="7033836" cy="460425"/>
          </a:xfrm>
          <a:custGeom>
            <a:avLst/>
            <a:gdLst>
              <a:gd name="connsiteX0" fmla="*/ 0 w 7033836"/>
              <a:gd name="connsiteY0" fmla="*/ 116115 h 460425"/>
              <a:gd name="connsiteX1" fmla="*/ 101600 w 7033836"/>
              <a:gd name="connsiteY1" fmla="*/ 261258 h 460425"/>
              <a:gd name="connsiteX2" fmla="*/ 130629 w 7033836"/>
              <a:gd name="connsiteY2" fmla="*/ 304800 h 460425"/>
              <a:gd name="connsiteX3" fmla="*/ 174172 w 7033836"/>
              <a:gd name="connsiteY3" fmla="*/ 333829 h 460425"/>
              <a:gd name="connsiteX4" fmla="*/ 217715 w 7033836"/>
              <a:gd name="connsiteY4" fmla="*/ 377372 h 460425"/>
              <a:gd name="connsiteX5" fmla="*/ 304800 w 7033836"/>
              <a:gd name="connsiteY5" fmla="*/ 391886 h 460425"/>
              <a:gd name="connsiteX6" fmla="*/ 449943 w 7033836"/>
              <a:gd name="connsiteY6" fmla="*/ 449943 h 460425"/>
              <a:gd name="connsiteX7" fmla="*/ 928915 w 7033836"/>
              <a:gd name="connsiteY7" fmla="*/ 435429 h 460425"/>
              <a:gd name="connsiteX8" fmla="*/ 1103086 w 7033836"/>
              <a:gd name="connsiteY8" fmla="*/ 406400 h 460425"/>
              <a:gd name="connsiteX9" fmla="*/ 1146629 w 7033836"/>
              <a:gd name="connsiteY9" fmla="*/ 391886 h 460425"/>
              <a:gd name="connsiteX10" fmla="*/ 1233715 w 7033836"/>
              <a:gd name="connsiteY10" fmla="*/ 377372 h 460425"/>
              <a:gd name="connsiteX11" fmla="*/ 1320800 w 7033836"/>
              <a:gd name="connsiteY11" fmla="*/ 348343 h 460425"/>
              <a:gd name="connsiteX12" fmla="*/ 1349829 w 7033836"/>
              <a:gd name="connsiteY12" fmla="*/ 261258 h 460425"/>
              <a:gd name="connsiteX13" fmla="*/ 1364343 w 7033836"/>
              <a:gd name="connsiteY13" fmla="*/ 217715 h 460425"/>
              <a:gd name="connsiteX14" fmla="*/ 1349829 w 7033836"/>
              <a:gd name="connsiteY14" fmla="*/ 145143 h 460425"/>
              <a:gd name="connsiteX15" fmla="*/ 1335315 w 7033836"/>
              <a:gd name="connsiteY15" fmla="*/ 14515 h 460425"/>
              <a:gd name="connsiteX16" fmla="*/ 1291772 w 7033836"/>
              <a:gd name="connsiteY16" fmla="*/ 0 h 460425"/>
              <a:gd name="connsiteX17" fmla="*/ 1262743 w 7033836"/>
              <a:gd name="connsiteY17" fmla="*/ 43543 h 460425"/>
              <a:gd name="connsiteX18" fmla="*/ 1262743 w 7033836"/>
              <a:gd name="connsiteY18" fmla="*/ 188686 h 460425"/>
              <a:gd name="connsiteX19" fmla="*/ 1349829 w 7033836"/>
              <a:gd name="connsiteY19" fmla="*/ 217715 h 460425"/>
              <a:gd name="connsiteX20" fmla="*/ 1393372 w 7033836"/>
              <a:gd name="connsiteY20" fmla="*/ 232229 h 460425"/>
              <a:gd name="connsiteX21" fmla="*/ 1422400 w 7033836"/>
              <a:gd name="connsiteY21" fmla="*/ 275772 h 460425"/>
              <a:gd name="connsiteX22" fmla="*/ 1509486 w 7033836"/>
              <a:gd name="connsiteY22" fmla="*/ 304800 h 460425"/>
              <a:gd name="connsiteX23" fmla="*/ 1698172 w 7033836"/>
              <a:gd name="connsiteY23" fmla="*/ 290286 h 460425"/>
              <a:gd name="connsiteX24" fmla="*/ 1785257 w 7033836"/>
              <a:gd name="connsiteY24" fmla="*/ 261258 h 460425"/>
              <a:gd name="connsiteX25" fmla="*/ 1843315 w 7033836"/>
              <a:gd name="connsiteY25" fmla="*/ 246743 h 460425"/>
              <a:gd name="connsiteX26" fmla="*/ 1915886 w 7033836"/>
              <a:gd name="connsiteY26" fmla="*/ 232229 h 460425"/>
              <a:gd name="connsiteX27" fmla="*/ 1959429 w 7033836"/>
              <a:gd name="connsiteY27" fmla="*/ 217715 h 460425"/>
              <a:gd name="connsiteX28" fmla="*/ 2307772 w 7033836"/>
              <a:gd name="connsiteY28" fmla="*/ 203200 h 460425"/>
              <a:gd name="connsiteX29" fmla="*/ 2481943 w 7033836"/>
              <a:gd name="connsiteY29" fmla="*/ 159658 h 460425"/>
              <a:gd name="connsiteX30" fmla="*/ 2525486 w 7033836"/>
              <a:gd name="connsiteY30" fmla="*/ 145143 h 460425"/>
              <a:gd name="connsiteX31" fmla="*/ 2627086 w 7033836"/>
              <a:gd name="connsiteY31" fmla="*/ 101600 h 460425"/>
              <a:gd name="connsiteX32" fmla="*/ 2670629 w 7033836"/>
              <a:gd name="connsiteY32" fmla="*/ 72572 h 460425"/>
              <a:gd name="connsiteX33" fmla="*/ 2786743 w 7033836"/>
              <a:gd name="connsiteY33" fmla="*/ 58058 h 460425"/>
              <a:gd name="connsiteX34" fmla="*/ 2830286 w 7033836"/>
              <a:gd name="connsiteY34" fmla="*/ 43543 h 460425"/>
              <a:gd name="connsiteX35" fmla="*/ 2975429 w 7033836"/>
              <a:gd name="connsiteY35" fmla="*/ 58058 h 460425"/>
              <a:gd name="connsiteX36" fmla="*/ 3018972 w 7033836"/>
              <a:gd name="connsiteY36" fmla="*/ 72572 h 460425"/>
              <a:gd name="connsiteX37" fmla="*/ 3106057 w 7033836"/>
              <a:gd name="connsiteY37" fmla="*/ 87086 h 460425"/>
              <a:gd name="connsiteX38" fmla="*/ 3614057 w 7033836"/>
              <a:gd name="connsiteY38" fmla="*/ 87086 h 460425"/>
              <a:gd name="connsiteX39" fmla="*/ 3672115 w 7033836"/>
              <a:gd name="connsiteY39" fmla="*/ 101600 h 460425"/>
              <a:gd name="connsiteX40" fmla="*/ 3744686 w 7033836"/>
              <a:gd name="connsiteY40" fmla="*/ 130629 h 460425"/>
              <a:gd name="connsiteX41" fmla="*/ 3788229 w 7033836"/>
              <a:gd name="connsiteY41" fmla="*/ 145143 h 460425"/>
              <a:gd name="connsiteX42" fmla="*/ 3860800 w 7033836"/>
              <a:gd name="connsiteY42" fmla="*/ 232229 h 460425"/>
              <a:gd name="connsiteX43" fmla="*/ 3889829 w 7033836"/>
              <a:gd name="connsiteY43" fmla="*/ 275772 h 460425"/>
              <a:gd name="connsiteX44" fmla="*/ 3933372 w 7033836"/>
              <a:gd name="connsiteY44" fmla="*/ 290286 h 460425"/>
              <a:gd name="connsiteX45" fmla="*/ 4093029 w 7033836"/>
              <a:gd name="connsiteY45" fmla="*/ 246743 h 460425"/>
              <a:gd name="connsiteX46" fmla="*/ 4122057 w 7033836"/>
              <a:gd name="connsiteY46" fmla="*/ 203200 h 460425"/>
              <a:gd name="connsiteX47" fmla="*/ 3962400 w 7033836"/>
              <a:gd name="connsiteY47" fmla="*/ 188686 h 460425"/>
              <a:gd name="connsiteX48" fmla="*/ 3860800 w 7033836"/>
              <a:gd name="connsiteY48" fmla="*/ 159658 h 460425"/>
              <a:gd name="connsiteX49" fmla="*/ 3802743 w 7033836"/>
              <a:gd name="connsiteY49" fmla="*/ 130629 h 460425"/>
              <a:gd name="connsiteX50" fmla="*/ 3744686 w 7033836"/>
              <a:gd name="connsiteY50" fmla="*/ 116115 h 460425"/>
              <a:gd name="connsiteX51" fmla="*/ 3701143 w 7033836"/>
              <a:gd name="connsiteY51" fmla="*/ 72572 h 460425"/>
              <a:gd name="connsiteX52" fmla="*/ 3643086 w 7033836"/>
              <a:gd name="connsiteY52" fmla="*/ 58058 h 460425"/>
              <a:gd name="connsiteX53" fmla="*/ 3802743 w 7033836"/>
              <a:gd name="connsiteY53" fmla="*/ 43543 h 460425"/>
              <a:gd name="connsiteX54" fmla="*/ 4049486 w 7033836"/>
              <a:gd name="connsiteY54" fmla="*/ 58058 h 460425"/>
              <a:gd name="connsiteX55" fmla="*/ 4223657 w 7033836"/>
              <a:gd name="connsiteY55" fmla="*/ 87086 h 460425"/>
              <a:gd name="connsiteX56" fmla="*/ 4267200 w 7033836"/>
              <a:gd name="connsiteY56" fmla="*/ 101600 h 460425"/>
              <a:gd name="connsiteX57" fmla="*/ 4542972 w 7033836"/>
              <a:gd name="connsiteY57" fmla="*/ 130629 h 460425"/>
              <a:gd name="connsiteX58" fmla="*/ 4949372 w 7033836"/>
              <a:gd name="connsiteY58" fmla="*/ 130629 h 460425"/>
              <a:gd name="connsiteX59" fmla="*/ 5370286 w 7033836"/>
              <a:gd name="connsiteY59" fmla="*/ 116115 h 460425"/>
              <a:gd name="connsiteX60" fmla="*/ 6008915 w 7033836"/>
              <a:gd name="connsiteY60" fmla="*/ 130629 h 460425"/>
              <a:gd name="connsiteX61" fmla="*/ 6052457 w 7033836"/>
              <a:gd name="connsiteY61" fmla="*/ 145143 h 460425"/>
              <a:gd name="connsiteX62" fmla="*/ 6096000 w 7033836"/>
              <a:gd name="connsiteY62" fmla="*/ 174172 h 460425"/>
              <a:gd name="connsiteX63" fmla="*/ 6154057 w 7033836"/>
              <a:gd name="connsiteY63" fmla="*/ 261258 h 460425"/>
              <a:gd name="connsiteX64" fmla="*/ 6168572 w 7033836"/>
              <a:gd name="connsiteY64" fmla="*/ 304800 h 460425"/>
              <a:gd name="connsiteX65" fmla="*/ 6255657 w 7033836"/>
              <a:gd name="connsiteY65" fmla="*/ 333829 h 460425"/>
              <a:gd name="connsiteX66" fmla="*/ 6299200 w 7033836"/>
              <a:gd name="connsiteY66" fmla="*/ 348343 h 460425"/>
              <a:gd name="connsiteX67" fmla="*/ 6473372 w 7033836"/>
              <a:gd name="connsiteY67" fmla="*/ 333829 h 460425"/>
              <a:gd name="connsiteX68" fmla="*/ 6647543 w 7033836"/>
              <a:gd name="connsiteY68" fmla="*/ 246743 h 460425"/>
              <a:gd name="connsiteX69" fmla="*/ 6691086 w 7033836"/>
              <a:gd name="connsiteY69" fmla="*/ 232229 h 460425"/>
              <a:gd name="connsiteX70" fmla="*/ 6821715 w 7033836"/>
              <a:gd name="connsiteY70" fmla="*/ 174172 h 460425"/>
              <a:gd name="connsiteX71" fmla="*/ 6865257 w 7033836"/>
              <a:gd name="connsiteY71" fmla="*/ 159658 h 460425"/>
              <a:gd name="connsiteX72" fmla="*/ 6908800 w 7033836"/>
              <a:gd name="connsiteY72" fmla="*/ 130629 h 460425"/>
              <a:gd name="connsiteX73" fmla="*/ 7010400 w 7033836"/>
              <a:gd name="connsiteY73" fmla="*/ 101600 h 460425"/>
              <a:gd name="connsiteX74" fmla="*/ 7024915 w 7033836"/>
              <a:gd name="connsiteY74" fmla="*/ 43543 h 460425"/>
              <a:gd name="connsiteX75" fmla="*/ 6966857 w 7033836"/>
              <a:gd name="connsiteY75" fmla="*/ 14515 h 460425"/>
              <a:gd name="connsiteX76" fmla="*/ 6574972 w 7033836"/>
              <a:gd name="connsiteY76" fmla="*/ 29029 h 460425"/>
              <a:gd name="connsiteX77" fmla="*/ 6415315 w 7033836"/>
              <a:gd name="connsiteY77" fmla="*/ 72572 h 460425"/>
              <a:gd name="connsiteX78" fmla="*/ 6371772 w 7033836"/>
              <a:gd name="connsiteY78" fmla="*/ 87086 h 460425"/>
              <a:gd name="connsiteX79" fmla="*/ 6313715 w 7033836"/>
              <a:gd name="connsiteY79" fmla="*/ 101600 h 460425"/>
              <a:gd name="connsiteX80" fmla="*/ 6270172 w 7033836"/>
              <a:gd name="connsiteY80" fmla="*/ 116115 h 460425"/>
              <a:gd name="connsiteX81" fmla="*/ 5994400 w 7033836"/>
              <a:gd name="connsiteY81" fmla="*/ 130629 h 460425"/>
              <a:gd name="connsiteX82" fmla="*/ 5457372 w 7033836"/>
              <a:gd name="connsiteY82" fmla="*/ 130629 h 460425"/>
              <a:gd name="connsiteX83" fmla="*/ 5370286 w 7033836"/>
              <a:gd name="connsiteY83" fmla="*/ 72572 h 460425"/>
              <a:gd name="connsiteX84" fmla="*/ 5138057 w 7033836"/>
              <a:gd name="connsiteY84" fmla="*/ 87086 h 4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033836" h="460425">
                <a:moveTo>
                  <a:pt x="0" y="116115"/>
                </a:moveTo>
                <a:lnTo>
                  <a:pt x="101600" y="261258"/>
                </a:lnTo>
                <a:cubicBezTo>
                  <a:pt x="111529" y="275600"/>
                  <a:pt x="116115" y="295124"/>
                  <a:pt x="130629" y="304800"/>
                </a:cubicBezTo>
                <a:cubicBezTo>
                  <a:pt x="145143" y="314476"/>
                  <a:pt x="160771" y="322662"/>
                  <a:pt x="174172" y="333829"/>
                </a:cubicBezTo>
                <a:cubicBezTo>
                  <a:pt x="189941" y="346970"/>
                  <a:pt x="198958" y="369035"/>
                  <a:pt x="217715" y="377372"/>
                </a:cubicBezTo>
                <a:cubicBezTo>
                  <a:pt x="244607" y="389324"/>
                  <a:pt x="275772" y="387048"/>
                  <a:pt x="304800" y="391886"/>
                </a:cubicBezTo>
                <a:cubicBezTo>
                  <a:pt x="350493" y="460425"/>
                  <a:pt x="327638" y="449943"/>
                  <a:pt x="449943" y="449943"/>
                </a:cubicBezTo>
                <a:cubicBezTo>
                  <a:pt x="609674" y="449943"/>
                  <a:pt x="769258" y="440267"/>
                  <a:pt x="928915" y="435429"/>
                </a:cubicBezTo>
                <a:cubicBezTo>
                  <a:pt x="1030994" y="401403"/>
                  <a:pt x="908642" y="438808"/>
                  <a:pt x="1103086" y="406400"/>
                </a:cubicBezTo>
                <a:cubicBezTo>
                  <a:pt x="1118177" y="403885"/>
                  <a:pt x="1131694" y="395205"/>
                  <a:pt x="1146629" y="391886"/>
                </a:cubicBezTo>
                <a:cubicBezTo>
                  <a:pt x="1175357" y="385502"/>
                  <a:pt x="1204686" y="382210"/>
                  <a:pt x="1233715" y="377372"/>
                </a:cubicBezTo>
                <a:cubicBezTo>
                  <a:pt x="1262743" y="367696"/>
                  <a:pt x="1311124" y="377371"/>
                  <a:pt x="1320800" y="348343"/>
                </a:cubicBezTo>
                <a:lnTo>
                  <a:pt x="1349829" y="261258"/>
                </a:lnTo>
                <a:lnTo>
                  <a:pt x="1364343" y="217715"/>
                </a:lnTo>
                <a:cubicBezTo>
                  <a:pt x="1359505" y="193524"/>
                  <a:pt x="1353318" y="169565"/>
                  <a:pt x="1349829" y="145143"/>
                </a:cubicBezTo>
                <a:cubicBezTo>
                  <a:pt x="1343633" y="101773"/>
                  <a:pt x="1351586" y="55192"/>
                  <a:pt x="1335315" y="14515"/>
                </a:cubicBezTo>
                <a:cubicBezTo>
                  <a:pt x="1329633" y="310"/>
                  <a:pt x="1306286" y="4838"/>
                  <a:pt x="1291772" y="0"/>
                </a:cubicBezTo>
                <a:cubicBezTo>
                  <a:pt x="1282096" y="14514"/>
                  <a:pt x="1270544" y="27941"/>
                  <a:pt x="1262743" y="43543"/>
                </a:cubicBezTo>
                <a:cubicBezTo>
                  <a:pt x="1242672" y="83685"/>
                  <a:pt x="1234301" y="152117"/>
                  <a:pt x="1262743" y="188686"/>
                </a:cubicBezTo>
                <a:cubicBezTo>
                  <a:pt x="1281529" y="212839"/>
                  <a:pt x="1320800" y="208039"/>
                  <a:pt x="1349829" y="217715"/>
                </a:cubicBezTo>
                <a:lnTo>
                  <a:pt x="1393372" y="232229"/>
                </a:lnTo>
                <a:cubicBezTo>
                  <a:pt x="1403048" y="246743"/>
                  <a:pt x="1407608" y="266527"/>
                  <a:pt x="1422400" y="275772"/>
                </a:cubicBezTo>
                <a:cubicBezTo>
                  <a:pt x="1448348" y="291989"/>
                  <a:pt x="1509486" y="304800"/>
                  <a:pt x="1509486" y="304800"/>
                </a:cubicBezTo>
                <a:cubicBezTo>
                  <a:pt x="1572381" y="299962"/>
                  <a:pt x="1635863" y="300124"/>
                  <a:pt x="1698172" y="290286"/>
                </a:cubicBezTo>
                <a:cubicBezTo>
                  <a:pt x="1728396" y="285514"/>
                  <a:pt x="1755572" y="268679"/>
                  <a:pt x="1785257" y="261258"/>
                </a:cubicBezTo>
                <a:cubicBezTo>
                  <a:pt x="1804610" y="256420"/>
                  <a:pt x="1823842" y="251070"/>
                  <a:pt x="1843315" y="246743"/>
                </a:cubicBezTo>
                <a:cubicBezTo>
                  <a:pt x="1867397" y="241391"/>
                  <a:pt x="1891953" y="238212"/>
                  <a:pt x="1915886" y="232229"/>
                </a:cubicBezTo>
                <a:cubicBezTo>
                  <a:pt x="1930729" y="228518"/>
                  <a:pt x="1944171" y="218845"/>
                  <a:pt x="1959429" y="217715"/>
                </a:cubicBezTo>
                <a:cubicBezTo>
                  <a:pt x="2075327" y="209130"/>
                  <a:pt x="2191658" y="208038"/>
                  <a:pt x="2307772" y="203200"/>
                </a:cubicBezTo>
                <a:cubicBezTo>
                  <a:pt x="2425034" y="183656"/>
                  <a:pt x="2366944" y="197991"/>
                  <a:pt x="2481943" y="159658"/>
                </a:cubicBezTo>
                <a:cubicBezTo>
                  <a:pt x="2496457" y="154820"/>
                  <a:pt x="2512756" y="153630"/>
                  <a:pt x="2525486" y="145143"/>
                </a:cubicBezTo>
                <a:cubicBezTo>
                  <a:pt x="2585627" y="105050"/>
                  <a:pt x="2552106" y="120346"/>
                  <a:pt x="2627086" y="101600"/>
                </a:cubicBezTo>
                <a:cubicBezTo>
                  <a:pt x="2641600" y="91924"/>
                  <a:pt x="2653800" y="77162"/>
                  <a:pt x="2670629" y="72572"/>
                </a:cubicBezTo>
                <a:cubicBezTo>
                  <a:pt x="2708260" y="62309"/>
                  <a:pt x="2748366" y="65036"/>
                  <a:pt x="2786743" y="58058"/>
                </a:cubicBezTo>
                <a:cubicBezTo>
                  <a:pt x="2801796" y="55321"/>
                  <a:pt x="2815772" y="48381"/>
                  <a:pt x="2830286" y="43543"/>
                </a:cubicBezTo>
                <a:cubicBezTo>
                  <a:pt x="2878667" y="48381"/>
                  <a:pt x="2927372" y="50665"/>
                  <a:pt x="2975429" y="58058"/>
                </a:cubicBezTo>
                <a:cubicBezTo>
                  <a:pt x="2990551" y="60384"/>
                  <a:pt x="3004037" y="69253"/>
                  <a:pt x="3018972" y="72572"/>
                </a:cubicBezTo>
                <a:cubicBezTo>
                  <a:pt x="3047700" y="78956"/>
                  <a:pt x="3077029" y="82248"/>
                  <a:pt x="3106057" y="87086"/>
                </a:cubicBezTo>
                <a:cubicBezTo>
                  <a:pt x="3333238" y="58689"/>
                  <a:pt x="3245666" y="63319"/>
                  <a:pt x="3614057" y="87086"/>
                </a:cubicBezTo>
                <a:cubicBezTo>
                  <a:pt x="3633964" y="88370"/>
                  <a:pt x="3653190" y="95292"/>
                  <a:pt x="3672115" y="101600"/>
                </a:cubicBezTo>
                <a:cubicBezTo>
                  <a:pt x="3696832" y="109839"/>
                  <a:pt x="3720291" y="121481"/>
                  <a:pt x="3744686" y="130629"/>
                </a:cubicBezTo>
                <a:cubicBezTo>
                  <a:pt x="3759011" y="136001"/>
                  <a:pt x="3773715" y="140305"/>
                  <a:pt x="3788229" y="145143"/>
                </a:cubicBezTo>
                <a:cubicBezTo>
                  <a:pt x="3860295" y="253245"/>
                  <a:pt x="3767676" y="120481"/>
                  <a:pt x="3860800" y="232229"/>
                </a:cubicBezTo>
                <a:cubicBezTo>
                  <a:pt x="3871967" y="245630"/>
                  <a:pt x="3876207" y="264875"/>
                  <a:pt x="3889829" y="275772"/>
                </a:cubicBezTo>
                <a:cubicBezTo>
                  <a:pt x="3901776" y="285329"/>
                  <a:pt x="3918858" y="285448"/>
                  <a:pt x="3933372" y="290286"/>
                </a:cubicBezTo>
                <a:cubicBezTo>
                  <a:pt x="4002058" y="281700"/>
                  <a:pt x="4045983" y="293790"/>
                  <a:pt x="4093029" y="246743"/>
                </a:cubicBezTo>
                <a:cubicBezTo>
                  <a:pt x="4105364" y="234408"/>
                  <a:pt x="4112381" y="217714"/>
                  <a:pt x="4122057" y="203200"/>
                </a:cubicBezTo>
                <a:cubicBezTo>
                  <a:pt x="4068838" y="198362"/>
                  <a:pt x="4015370" y="195748"/>
                  <a:pt x="3962400" y="188686"/>
                </a:cubicBezTo>
                <a:cubicBezTo>
                  <a:pt x="3944582" y="186310"/>
                  <a:pt x="3881021" y="168324"/>
                  <a:pt x="3860800" y="159658"/>
                </a:cubicBezTo>
                <a:cubicBezTo>
                  <a:pt x="3840913" y="151135"/>
                  <a:pt x="3823002" y="138226"/>
                  <a:pt x="3802743" y="130629"/>
                </a:cubicBezTo>
                <a:cubicBezTo>
                  <a:pt x="3784065" y="123625"/>
                  <a:pt x="3764038" y="120953"/>
                  <a:pt x="3744686" y="116115"/>
                </a:cubicBezTo>
                <a:cubicBezTo>
                  <a:pt x="3730172" y="101601"/>
                  <a:pt x="3718965" y="82756"/>
                  <a:pt x="3701143" y="72572"/>
                </a:cubicBezTo>
                <a:cubicBezTo>
                  <a:pt x="3683823" y="62675"/>
                  <a:pt x="3623906" y="63538"/>
                  <a:pt x="3643086" y="58058"/>
                </a:cubicBezTo>
                <a:cubicBezTo>
                  <a:pt x="3694468" y="43377"/>
                  <a:pt x="3749524" y="48381"/>
                  <a:pt x="3802743" y="43543"/>
                </a:cubicBezTo>
                <a:cubicBezTo>
                  <a:pt x="3884991" y="48381"/>
                  <a:pt x="3967533" y="49580"/>
                  <a:pt x="4049486" y="58058"/>
                </a:cubicBezTo>
                <a:cubicBezTo>
                  <a:pt x="4108031" y="64114"/>
                  <a:pt x="4167819" y="68474"/>
                  <a:pt x="4223657" y="87086"/>
                </a:cubicBezTo>
                <a:cubicBezTo>
                  <a:pt x="4238171" y="91924"/>
                  <a:pt x="4252109" y="99085"/>
                  <a:pt x="4267200" y="101600"/>
                </a:cubicBezTo>
                <a:cubicBezTo>
                  <a:pt x="4297043" y="106574"/>
                  <a:pt x="4519722" y="128304"/>
                  <a:pt x="4542972" y="130629"/>
                </a:cubicBezTo>
                <a:cubicBezTo>
                  <a:pt x="5015131" y="94310"/>
                  <a:pt x="4425482" y="130629"/>
                  <a:pt x="4949372" y="130629"/>
                </a:cubicBezTo>
                <a:cubicBezTo>
                  <a:pt x="5089760" y="130629"/>
                  <a:pt x="5229981" y="120953"/>
                  <a:pt x="5370286" y="116115"/>
                </a:cubicBezTo>
                <a:lnTo>
                  <a:pt x="6008915" y="130629"/>
                </a:lnTo>
                <a:cubicBezTo>
                  <a:pt x="6024200" y="131279"/>
                  <a:pt x="6038773" y="138301"/>
                  <a:pt x="6052457" y="145143"/>
                </a:cubicBezTo>
                <a:cubicBezTo>
                  <a:pt x="6068059" y="152944"/>
                  <a:pt x="6081486" y="164496"/>
                  <a:pt x="6096000" y="174172"/>
                </a:cubicBezTo>
                <a:cubicBezTo>
                  <a:pt x="6129335" y="307503"/>
                  <a:pt x="6081160" y="170137"/>
                  <a:pt x="6154057" y="261258"/>
                </a:cubicBezTo>
                <a:cubicBezTo>
                  <a:pt x="6163614" y="273205"/>
                  <a:pt x="6156123" y="295908"/>
                  <a:pt x="6168572" y="304800"/>
                </a:cubicBezTo>
                <a:cubicBezTo>
                  <a:pt x="6193471" y="322585"/>
                  <a:pt x="6226629" y="324153"/>
                  <a:pt x="6255657" y="333829"/>
                </a:cubicBezTo>
                <a:lnTo>
                  <a:pt x="6299200" y="348343"/>
                </a:lnTo>
                <a:cubicBezTo>
                  <a:pt x="6357257" y="343505"/>
                  <a:pt x="6415906" y="343407"/>
                  <a:pt x="6473372" y="333829"/>
                </a:cubicBezTo>
                <a:cubicBezTo>
                  <a:pt x="6553492" y="320476"/>
                  <a:pt x="6580676" y="291320"/>
                  <a:pt x="6647543" y="246743"/>
                </a:cubicBezTo>
                <a:cubicBezTo>
                  <a:pt x="6660273" y="238256"/>
                  <a:pt x="6676572" y="237067"/>
                  <a:pt x="6691086" y="232229"/>
                </a:cubicBezTo>
                <a:cubicBezTo>
                  <a:pt x="6760089" y="186226"/>
                  <a:pt x="6718079" y="208717"/>
                  <a:pt x="6821715" y="174172"/>
                </a:cubicBezTo>
                <a:lnTo>
                  <a:pt x="6865257" y="159658"/>
                </a:lnTo>
                <a:cubicBezTo>
                  <a:pt x="6879771" y="149982"/>
                  <a:pt x="6893198" y="138430"/>
                  <a:pt x="6908800" y="130629"/>
                </a:cubicBezTo>
                <a:cubicBezTo>
                  <a:pt x="6929618" y="120220"/>
                  <a:pt x="6991804" y="106249"/>
                  <a:pt x="7010400" y="101600"/>
                </a:cubicBezTo>
                <a:cubicBezTo>
                  <a:pt x="7015238" y="82248"/>
                  <a:pt x="7033836" y="61385"/>
                  <a:pt x="7024915" y="43543"/>
                </a:cubicBezTo>
                <a:cubicBezTo>
                  <a:pt x="7015239" y="24191"/>
                  <a:pt x="6988483" y="15213"/>
                  <a:pt x="6966857" y="14515"/>
                </a:cubicBezTo>
                <a:lnTo>
                  <a:pt x="6574972" y="29029"/>
                </a:lnTo>
                <a:cubicBezTo>
                  <a:pt x="6388154" y="91302"/>
                  <a:pt x="6579428" y="31544"/>
                  <a:pt x="6415315" y="72572"/>
                </a:cubicBezTo>
                <a:cubicBezTo>
                  <a:pt x="6400472" y="76283"/>
                  <a:pt x="6386483" y="82883"/>
                  <a:pt x="6371772" y="87086"/>
                </a:cubicBezTo>
                <a:cubicBezTo>
                  <a:pt x="6352592" y="92566"/>
                  <a:pt x="6332895" y="96120"/>
                  <a:pt x="6313715" y="101600"/>
                </a:cubicBezTo>
                <a:cubicBezTo>
                  <a:pt x="6299004" y="105803"/>
                  <a:pt x="6285409" y="114730"/>
                  <a:pt x="6270172" y="116115"/>
                </a:cubicBezTo>
                <a:cubicBezTo>
                  <a:pt x="6178499" y="124449"/>
                  <a:pt x="6086324" y="125791"/>
                  <a:pt x="5994400" y="130629"/>
                </a:cubicBezTo>
                <a:cubicBezTo>
                  <a:pt x="5790682" y="156093"/>
                  <a:pt x="5731194" y="169746"/>
                  <a:pt x="5457372" y="130629"/>
                </a:cubicBezTo>
                <a:cubicBezTo>
                  <a:pt x="5422835" y="125695"/>
                  <a:pt x="5370286" y="72572"/>
                  <a:pt x="5370286" y="72572"/>
                </a:cubicBezTo>
                <a:lnTo>
                  <a:pt x="5138057" y="87086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參考來源：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endParaRPr lang="en-US" altLang="zh-TW" sz="2800" b="1" dirty="0">
              <a:solidFill>
                <a:schemeClr val="tx1"/>
              </a:solidFill>
            </a:endParaRPr>
          </a:p>
          <a:p>
            <a:pPr lvl="1"/>
            <a:r>
              <a:rPr lang="zh-TW" altLang="en-US" sz="2400" b="1" dirty="0">
                <a:solidFill>
                  <a:schemeClr val="tx1"/>
                </a:solidFill>
              </a:rPr>
              <a:t>突破書誌</a:t>
            </a:r>
            <a:r>
              <a:rPr lang="en-US" altLang="zh-TW" sz="2400" b="1" dirty="0">
                <a:solidFill>
                  <a:schemeClr val="tx1"/>
                </a:solidFill>
              </a:rPr>
              <a:t>Breakazine047</a:t>
            </a:r>
            <a:r>
              <a:rPr lang="zh-TW" altLang="en-US" sz="2400" b="1" dirty="0">
                <a:solidFill>
                  <a:schemeClr val="tx1"/>
                </a:solidFill>
              </a:rPr>
              <a:t>期 </a:t>
            </a:r>
            <a:r>
              <a:rPr lang="en-US" altLang="zh-TW" sz="2400" b="1" dirty="0">
                <a:solidFill>
                  <a:schemeClr val="tx1"/>
                </a:solidFill>
              </a:rPr>
              <a:t>《</a:t>
            </a:r>
            <a:r>
              <a:rPr lang="zh-TW" altLang="en-US" sz="2400" b="1" dirty="0">
                <a:solidFill>
                  <a:schemeClr val="tx1"/>
                </a:solidFill>
              </a:rPr>
              <a:t>未來工作想像指南</a:t>
            </a:r>
            <a:r>
              <a:rPr lang="en-US" altLang="zh-TW" sz="2400" b="1" dirty="0">
                <a:solidFill>
                  <a:schemeClr val="tx1"/>
                </a:solidFill>
              </a:rPr>
              <a:t>》</a:t>
            </a:r>
          </a:p>
          <a:p>
            <a:pPr lvl="1"/>
            <a:r>
              <a:rPr lang="zh-TW" altLang="en-US" sz="2400" b="1" dirty="0">
                <a:solidFill>
                  <a:schemeClr val="tx1"/>
                </a:solidFill>
              </a:rPr>
              <a:t>逆向思考法 </a:t>
            </a:r>
            <a:r>
              <a:rPr lang="en-US" altLang="zh-TW" sz="2400" b="1" dirty="0">
                <a:solidFill>
                  <a:schemeClr val="tx1"/>
                </a:solidFill>
              </a:rPr>
              <a:t>/ </a:t>
            </a:r>
            <a:r>
              <a:rPr lang="zh-TW" altLang="en-US" sz="2400" b="1" dirty="0">
                <a:solidFill>
                  <a:schemeClr val="tx1"/>
                </a:solidFill>
              </a:rPr>
              <a:t>蕭暐琦</a:t>
            </a:r>
            <a:endParaRPr lang="zh-TW" altLang="en-US" sz="24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72808" cy="2495200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當您試著用正向思考方式解決問題，卻反覆不得其解時，不妨就運用一下逆向思考法；從問題的反面來思考，或從問題的結果往原因方向推理，這樣，往往就能茅塞頓開，收到意想不到的效果。   </a:t>
            </a:r>
            <a:br>
              <a:rPr lang="en-US" altLang="zh-TW" sz="2000" dirty="0"/>
            </a:br>
            <a:r>
              <a:rPr lang="en-US" altLang="zh-TW" sz="2000" dirty="0"/>
              <a:t>           </a:t>
            </a:r>
            <a:r>
              <a:rPr lang="zh-TW" altLang="en-US" sz="2000" dirty="0"/>
              <a:t>                                                                                                                                     </a:t>
            </a:r>
            <a:r>
              <a:rPr lang="en-US" altLang="zh-TW" sz="2000" dirty="0"/>
              <a:t>							       --</a:t>
            </a:r>
            <a:r>
              <a:rPr lang="zh-TW" altLang="en-US" sz="2000" dirty="0"/>
              <a:t>馬雲</a:t>
            </a:r>
            <a:br>
              <a:rPr lang="zh-TW" altLang="en-US" sz="2000" dirty="0"/>
            </a:br>
            <a:br>
              <a:rPr lang="zh-TW" altLang="en-US" sz="2000" dirty="0"/>
            </a:br>
            <a:endParaRPr lang="zh-TW" altLang="en-US" sz="2000" dirty="0"/>
          </a:p>
        </p:txBody>
      </p:sp>
      <p:pic>
        <p:nvPicPr>
          <p:cNvPr id="3074" name="Picture 2" descr="http://1.bp.blogspot.com/-FAokklWTEyI/T4VnKCbvc2I/AAAAAAAAABs/G8CqBpa_WeM/s1600/6i67i67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276872"/>
            <a:ext cx="5806428" cy="4295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一起啟動逆向思維吧 </a:t>
            </a:r>
            <a:r>
              <a:rPr lang="en-US" altLang="zh-TW" b="1" dirty="0"/>
              <a:t>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06" y="128586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zh-TW" altLang="en-US" dirty="0"/>
            </a:br>
            <a:r>
              <a:rPr lang="zh-TW" altLang="en-US" sz="3000" dirty="0"/>
              <a:t>運用逆向思維去思考和處理問題，實際上就是以“出奇”去達到“制勝”。</a:t>
            </a:r>
            <a:r>
              <a:rPr lang="en-US" altLang="zh-TW" sz="3000" dirty="0"/>
              <a:t>5</a:t>
            </a:r>
            <a:r>
              <a:rPr lang="zh-TW" altLang="en-US" sz="3000" dirty="0"/>
              <a:t>歲的孩子成功地解決了大人們的難題。孩子天馬行空、異想天開，簡單直接、不畫框框，而我們身處信息爆炸時代，腦子中的規則框框又實在太多，這都限制了我們的逆向思維。</a:t>
            </a:r>
            <a:endParaRPr lang="en-US" altLang="zh-TW" sz="3000" dirty="0"/>
          </a:p>
          <a:p>
            <a:pPr>
              <a:buNone/>
            </a:pPr>
            <a:r>
              <a:rPr lang="zh-TW" altLang="en-US" sz="3000" dirty="0"/>
              <a:t> </a:t>
            </a:r>
            <a:br>
              <a:rPr lang="zh-TW" altLang="en-US" sz="3000" dirty="0"/>
            </a:br>
            <a:r>
              <a:rPr lang="zh-TW" altLang="en-US" sz="3000" dirty="0"/>
              <a:t>不過，既然孩子都能對逆向思維“運用自如”，遑論我們這些“新世代”呢？一起啟動逆向思維吧！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139752"/>
            <a:ext cx="6984776" cy="1584175"/>
          </a:xfrm>
        </p:spPr>
        <p:txBody>
          <a:bodyPr>
            <a:normAutofit/>
          </a:bodyPr>
          <a:lstStyle/>
          <a:p>
            <a:r>
              <a:rPr lang="zh-TW" altLang="en-US" sz="2200" dirty="0"/>
              <a:t>以城市環保小車聞名的法雅汽車，竟然推出這一列的廣告，象徵法雅麻雀雖小、五臟俱全，可說逆向思維大成的例子，一眼讓人印象深刻！</a:t>
            </a:r>
            <a:endParaRPr lang="zh-TW" altLang="en-US" dirty="0"/>
          </a:p>
        </p:txBody>
      </p:sp>
      <p:pic>
        <p:nvPicPr>
          <p:cNvPr id="21508" name="Picture 4" descr="http://1.bp.blogspot.com/-cAfQ5Z3bkVM/T4xk-o0DOxI/AAAAAAAAAB8/f517aixT4VY/s1600/fiatfish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239166" cy="2938676"/>
          </a:xfrm>
          <a:prstGeom prst="rect">
            <a:avLst/>
          </a:prstGeom>
          <a:noFill/>
        </p:spPr>
      </p:pic>
      <p:pic>
        <p:nvPicPr>
          <p:cNvPr id="7" name="Picture 2" descr="http://1.bp.blogspot.com/-y8Wa8KDac0s/T4xk3lW6EAI/AAAAAAAAAB0/0SzX0ZJbCs4/s400/fiatboxes_1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4332186" cy="3000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★ 反轉型逆向思維法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zh-TW" altLang="en-US" dirty="0"/>
            </a:br>
            <a:r>
              <a:rPr lang="zh-TW" altLang="en-US" sz="3000" dirty="0"/>
              <a:t>這種方法是指從已知事物的</a:t>
            </a:r>
            <a:r>
              <a:rPr lang="zh-TW" altLang="en-US" sz="3000" b="1" dirty="0"/>
              <a:t>相反方向進行思考</a:t>
            </a:r>
            <a:r>
              <a:rPr lang="zh-TW" altLang="en-US" sz="3000" dirty="0"/>
              <a:t>，</a:t>
            </a:r>
            <a:r>
              <a:rPr lang="zh-TW" altLang="en-US" sz="3000" b="1" dirty="0"/>
              <a:t>産生發明構思的途徑</a:t>
            </a:r>
            <a:r>
              <a:rPr lang="zh-TW" altLang="en-US" sz="3000" dirty="0"/>
              <a:t>。“事物的相反方向”常常從事物的功能、結構、因果關係等三個方面作反向思維。如性質上對立兩極的轉換：軟與硬、高與低等；結構、位置上的互換、顛倒：上與下、左與右等；過程上的逆轉：氣態變液態或液態變氣態等。</a:t>
            </a:r>
            <a:r>
              <a:rPr lang="zh-TW" altLang="en-US" sz="3000" u="sng" dirty="0"/>
              <a:t>比如，傳統對工作的觀念是要出外上班，如今只要有一台電腦，在家也可以上班。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0" y="2132856"/>
            <a:ext cx="2786082" cy="285752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‘Trial  and  error  lab’</a:t>
            </a:r>
            <a:br>
              <a:rPr lang="en-US" altLang="zh-TW" sz="2000" dirty="0"/>
            </a:br>
            <a:r>
              <a:rPr lang="zh-TW" altLang="en-US" sz="2000" dirty="0"/>
              <a:t>讓參與的人能用另一個模式去上班，實踐自己理想的工作。「撞板」是他們意料之內必經的事。讓參與的人和同行者也一同正向地面對自己失敗的經驗，然後再探索新路向。</a:t>
            </a:r>
          </a:p>
        </p:txBody>
      </p:sp>
      <p:pic>
        <p:nvPicPr>
          <p:cNvPr id="7" name="圖片 6" descr="C:\Users\Admin\AppData\Local\Microsoft\Windows\Temporary Internet Files\Content.IE5\VXQJFJKO\創新路-「撞板」[1].jpg"/>
          <p:cNvPicPr/>
          <p:nvPr/>
        </p:nvPicPr>
        <p:blipFill>
          <a:blip r:embed="rId2" cstate="print"/>
          <a:srcRect t="5289" b="9612"/>
          <a:stretch>
            <a:fillRect/>
          </a:stretch>
        </p:blipFill>
        <p:spPr bwMode="auto">
          <a:xfrm>
            <a:off x="1071538" y="428604"/>
            <a:ext cx="4572032" cy="574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★ 轉換型逆向思維法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/>
              <a:t>    </a:t>
            </a:r>
            <a:r>
              <a:rPr lang="zh-TW" altLang="en-US" sz="2800" dirty="0"/>
              <a:t>這是指在研究一問題時，</a:t>
            </a:r>
            <a:r>
              <a:rPr lang="zh-TW" altLang="en-US" sz="2800" b="1" dirty="0"/>
              <a:t>由於解決這一問題的手段受阻，而轉換成另一種手段，或轉換思考角度思考，以使問題順利解決的思維方法。</a:t>
            </a:r>
            <a:r>
              <a:rPr lang="zh-TW" altLang="en-US" sz="2800" dirty="0"/>
              <a:t>例如“司馬光砸缸”</a:t>
            </a:r>
            <a:r>
              <a:rPr lang="en-US" altLang="zh-TW" sz="2800" dirty="0"/>
              <a:t>,</a:t>
            </a:r>
            <a:r>
              <a:rPr lang="zh-TW" altLang="en-US" sz="2800" dirty="0"/>
              <a:t>有人落水，常規的思維模式是“救人離水”，而司馬光面對緊急險情，運用了逆向思維，果斷地用石頭把大水缸砸破，“讓水離人”，救了小夥伴性命。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★ 缺點逆用思維法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zh-TW" altLang="en-US" dirty="0"/>
            </a:br>
            <a:r>
              <a:rPr lang="zh-TW" altLang="en-US" sz="2800" dirty="0"/>
              <a:t>這是一種利用事物的缺點，</a:t>
            </a:r>
            <a:r>
              <a:rPr lang="zh-TW" altLang="en-US" sz="2800" b="1" dirty="0"/>
              <a:t>將缺點變為可利用的東西，化被動為主動，化不利為有利的思維發明方法</a:t>
            </a:r>
            <a:r>
              <a:rPr lang="zh-TW" altLang="en-US" sz="2800" dirty="0"/>
              <a:t>。這種方法並不以克服事物的缺點為目的，相反，</a:t>
            </a:r>
            <a:r>
              <a:rPr lang="zh-TW" altLang="en-US" sz="2800" b="1" dirty="0"/>
              <a:t>它是將缺點化弊為利，找到解決方法</a:t>
            </a:r>
            <a:r>
              <a:rPr lang="zh-TW" altLang="en-US" sz="2800" dirty="0"/>
              <a:t>。</a:t>
            </a:r>
            <a:r>
              <a:rPr lang="zh-TW" altLang="en-US" sz="2800" u="sng" dirty="0"/>
              <a:t>例如馬傑偉於電視台工作多年後，也在他的職涯上碰到迷惘的時候。就在這個時刻，他卻選擇積極面對自己的迷惘，進而尋訪到自己真正喜歡的職業志向</a:t>
            </a:r>
            <a:r>
              <a:rPr lang="zh-TW" altLang="en-US" sz="2800" dirty="0"/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Admin\AppData\Local\Microsoft\Windows\Temporary Internet Files\Content.IE5\VXQJFJKO\馬傑偉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557216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_toworkornotto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oworkornottowork" id="{63E71013-3CF4-427B-BB4F-4787C0D6DE81}" vid="{D07565DA-86DD-4B2E-95D7-CD0867C8C9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Theme_toworkornottowork</Template>
  <TotalTime>658</TotalTime>
  <Words>310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Theme_toworkornottowork</vt:lpstr>
      <vt:lpstr>逆向思考法  [Reversal Thinking]</vt:lpstr>
      <vt:lpstr>當您試著用正向思考方式解決問題，卻反覆不得其解時，不妨就運用一下逆向思考法；從問題的反面來思考，或從問題的結果往原因方向推理，這樣，往往就能茅塞頓開，收到意想不到的效果。                                                                                                                                                                  --馬雲  </vt:lpstr>
      <vt:lpstr>一起啟動逆向思維吧 !</vt:lpstr>
      <vt:lpstr>以城市環保小車聞名的法雅汽車，竟然推出這一列的廣告，象徵法雅麻雀雖小、五臟俱全，可說逆向思維大成的例子，一眼讓人印象深刻！</vt:lpstr>
      <vt:lpstr>★ 反轉型逆向思維法</vt:lpstr>
      <vt:lpstr>‘Trial  and  error  lab’ 讓參與的人能用另一個模式去上班，實踐自己理想的工作。「撞板」是他們意料之內必經的事。讓參與的人和同行者也一同正向地面對自己失敗的經驗，然後再探索新路向。</vt:lpstr>
      <vt:lpstr>★ 轉換型逆向思維法</vt:lpstr>
      <vt:lpstr>★ 缺點逆用思維法</vt:lpstr>
      <vt:lpstr>PowerPoint Presentation</vt:lpstr>
      <vt:lpstr>     總結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EstherHo</cp:lastModifiedBy>
  <cp:revision>33</cp:revision>
  <dcterms:created xsi:type="dcterms:W3CDTF">1979-12-31T22:52:43Z</dcterms:created>
  <dcterms:modified xsi:type="dcterms:W3CDTF">2017-02-18T13:15:08Z</dcterms:modified>
</cp:coreProperties>
</file>