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9" r:id="rId1"/>
    <p:sldMasterId id="2147483715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9" r:id="rId4"/>
    <p:sldId id="300" r:id="rId5"/>
    <p:sldId id="301" r:id="rId6"/>
    <p:sldId id="302" r:id="rId7"/>
    <p:sldId id="303" r:id="rId8"/>
    <p:sldId id="283" r:id="rId9"/>
    <p:sldId id="282" r:id="rId10"/>
    <p:sldId id="284" r:id="rId11"/>
    <p:sldId id="285" r:id="rId12"/>
    <p:sldId id="286" r:id="rId13"/>
    <p:sldId id="287" r:id="rId14"/>
    <p:sldId id="288" r:id="rId15"/>
    <p:sldId id="29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58" r:id="rId25"/>
    <p:sldId id="274" r:id="rId26"/>
    <p:sldId id="304" r:id="rId27"/>
    <p:sldId id="281" r:id="rId2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292"/>
    <a:srgbClr val="B8B8B9"/>
    <a:srgbClr val="BFBFBF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896D1-4979-49A2-9BCF-CEFEB9DEF2FD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HK" altLang="en-US"/>
        </a:p>
      </dgm:t>
    </dgm:pt>
    <dgm:pt modelId="{E505CC7E-C10B-459F-A42D-DF9B97114253}">
      <dgm:prSet phldrT="[文字]"/>
      <dgm:spPr/>
      <dgm:t>
        <a:bodyPr/>
        <a:lstStyle/>
        <a:p>
          <a:r>
            <a:rPr lang="en-US" altLang="en-US" dirty="0" smtClean="0"/>
            <a:t>1. </a:t>
          </a:r>
          <a:r>
            <a:rPr lang="zh-TW" altLang="en-US" dirty="0" smtClean="0">
              <a:solidFill>
                <a:srgbClr val="993300"/>
              </a:solidFill>
            </a:rPr>
            <a:t>優質的高教品質</a:t>
          </a:r>
          <a:endParaRPr lang="zh-HK" altLang="en-US" dirty="0">
            <a:solidFill>
              <a:srgbClr val="993300"/>
            </a:solidFill>
          </a:endParaRPr>
        </a:p>
      </dgm:t>
    </dgm:pt>
    <dgm:pt modelId="{930E7942-6DB2-423D-B566-D1AD67BAF492}" type="parTrans" cxnId="{9708E33B-B46F-4DC7-B382-BD623FDD6487}">
      <dgm:prSet/>
      <dgm:spPr/>
      <dgm:t>
        <a:bodyPr/>
        <a:lstStyle/>
        <a:p>
          <a:endParaRPr lang="zh-HK" altLang="en-US"/>
        </a:p>
      </dgm:t>
    </dgm:pt>
    <dgm:pt modelId="{403C2F63-EA8B-43B9-9157-82E07855DEFB}" type="sibTrans" cxnId="{9708E33B-B46F-4DC7-B382-BD623FDD6487}">
      <dgm:prSet/>
      <dgm:spPr/>
      <dgm:t>
        <a:bodyPr/>
        <a:lstStyle/>
        <a:p>
          <a:endParaRPr lang="zh-HK" altLang="en-US" dirty="0"/>
        </a:p>
      </dgm:t>
    </dgm:pt>
    <dgm:pt modelId="{4D64D06E-780C-445F-A972-14FFB2BBEC4D}">
      <dgm:prSet custT="1"/>
      <dgm:spPr/>
      <dgm:t>
        <a:bodyPr/>
        <a:lstStyle/>
        <a:p>
          <a:r>
            <a:rPr lang="en-US" altLang="en-US" sz="2600" dirty="0" smtClean="0"/>
            <a:t>2. </a:t>
          </a:r>
          <a:r>
            <a:rPr lang="zh-TW" altLang="en-US" sz="2600" dirty="0" smtClean="0">
              <a:solidFill>
                <a:srgbClr val="C00000"/>
              </a:solidFill>
            </a:rPr>
            <a:t>學歷評審通過率高達</a:t>
          </a:r>
          <a:r>
            <a:rPr lang="en-US" altLang="en-US" sz="2400" b="1" dirty="0" smtClean="0">
              <a:solidFill>
                <a:srgbClr val="C00000"/>
              </a:solidFill>
            </a:rPr>
            <a:t>98.8%</a:t>
          </a:r>
          <a:endParaRPr lang="zh-HK" altLang="en-US" sz="2400" b="1" dirty="0">
            <a:solidFill>
              <a:srgbClr val="C00000"/>
            </a:solidFill>
          </a:endParaRPr>
        </a:p>
      </dgm:t>
    </dgm:pt>
    <dgm:pt modelId="{6186FDD2-6F3F-4726-AD37-5EC0BF046F68}" type="parTrans" cxnId="{21D7EE2D-A110-41A8-BFF6-8EEE028E139F}">
      <dgm:prSet/>
      <dgm:spPr/>
      <dgm:t>
        <a:bodyPr/>
        <a:lstStyle/>
        <a:p>
          <a:endParaRPr lang="zh-HK" altLang="en-US"/>
        </a:p>
      </dgm:t>
    </dgm:pt>
    <dgm:pt modelId="{DC464FDD-BBE5-4E0C-9CE0-346E870A3059}" type="sibTrans" cxnId="{21D7EE2D-A110-41A8-BFF6-8EEE028E139F}">
      <dgm:prSet/>
      <dgm:spPr/>
      <dgm:t>
        <a:bodyPr/>
        <a:lstStyle/>
        <a:p>
          <a:endParaRPr lang="zh-HK" altLang="en-US"/>
        </a:p>
      </dgm:t>
    </dgm:pt>
    <dgm:pt modelId="{4899ECBE-7E9B-4550-A082-AADA20616919}">
      <dgm:prSet/>
      <dgm:spPr/>
      <dgm:t>
        <a:bodyPr/>
        <a:lstStyle/>
        <a:p>
          <a:r>
            <a:rPr lang="en-US" altLang="en-US" dirty="0" smtClean="0"/>
            <a:t>3. </a:t>
          </a:r>
          <a:r>
            <a:rPr lang="zh-TW" altLang="en-US" b="1" dirty="0" smtClean="0">
              <a:solidFill>
                <a:srgbClr val="FF9900"/>
              </a:solidFill>
            </a:rPr>
            <a:t>多元學系選擇及職涯發展</a:t>
          </a:r>
          <a:endParaRPr lang="zh-HK" altLang="en-US" b="1" dirty="0">
            <a:solidFill>
              <a:srgbClr val="FF9900"/>
            </a:solidFill>
          </a:endParaRPr>
        </a:p>
      </dgm:t>
    </dgm:pt>
    <dgm:pt modelId="{2A9465D0-A306-4C09-8147-330CBF7E6CC0}" type="parTrans" cxnId="{E8A56214-CF9D-4661-BBC1-180CF2851C5F}">
      <dgm:prSet/>
      <dgm:spPr/>
      <dgm:t>
        <a:bodyPr/>
        <a:lstStyle/>
        <a:p>
          <a:endParaRPr lang="zh-HK" altLang="en-US"/>
        </a:p>
      </dgm:t>
    </dgm:pt>
    <dgm:pt modelId="{7E91AC4C-6A9F-4F08-9246-E70F857D6665}" type="sibTrans" cxnId="{E8A56214-CF9D-4661-BBC1-180CF2851C5F}">
      <dgm:prSet/>
      <dgm:spPr/>
      <dgm:t>
        <a:bodyPr/>
        <a:lstStyle/>
        <a:p>
          <a:endParaRPr lang="zh-HK" altLang="en-US"/>
        </a:p>
      </dgm:t>
    </dgm:pt>
    <dgm:pt modelId="{7AAFBFF9-D4B3-40A0-ACC3-57D726281E1F}">
      <dgm:prSet/>
      <dgm:spPr/>
      <dgm:t>
        <a:bodyPr/>
        <a:lstStyle/>
        <a:p>
          <a:r>
            <a:rPr lang="en-US" altLang="en-US" dirty="0" smtClean="0"/>
            <a:t>4. </a:t>
          </a:r>
          <a:r>
            <a:rPr lang="zh-TW" altLang="en-US" dirty="0" smtClean="0"/>
            <a:t>學費及生活費合宜</a:t>
          </a:r>
          <a:endParaRPr lang="zh-HK" altLang="en-US" dirty="0"/>
        </a:p>
      </dgm:t>
    </dgm:pt>
    <dgm:pt modelId="{5E34685B-416C-4192-98CE-6935DA63F8DC}" type="parTrans" cxnId="{C468C6A6-F1C4-4228-8047-8B7671725E47}">
      <dgm:prSet/>
      <dgm:spPr/>
      <dgm:t>
        <a:bodyPr/>
        <a:lstStyle/>
        <a:p>
          <a:endParaRPr lang="zh-HK" altLang="en-US"/>
        </a:p>
      </dgm:t>
    </dgm:pt>
    <dgm:pt modelId="{0C4DA100-944D-4C48-93D0-B407B49C8C92}" type="sibTrans" cxnId="{C468C6A6-F1C4-4228-8047-8B7671725E47}">
      <dgm:prSet/>
      <dgm:spPr/>
      <dgm:t>
        <a:bodyPr/>
        <a:lstStyle/>
        <a:p>
          <a:endParaRPr lang="zh-HK" altLang="en-US"/>
        </a:p>
      </dgm:t>
    </dgm:pt>
    <dgm:pt modelId="{040ADD24-5E35-4DCF-B99C-B2C4974E9A62}">
      <dgm:prSet phldrT="[文字]"/>
      <dgm:spPr/>
      <dgm:t>
        <a:bodyPr/>
        <a:lstStyle/>
        <a:p>
          <a:r>
            <a:rPr lang="en-US" altLang="en-US" smtClean="0"/>
            <a:t>5. </a:t>
          </a:r>
          <a:r>
            <a:rPr lang="zh-TW" altLang="en-US" smtClean="0"/>
            <a:t>完善僑外生輔導及照顧</a:t>
          </a:r>
          <a:endParaRPr lang="zh-HK" altLang="en-US" dirty="0"/>
        </a:p>
      </dgm:t>
    </dgm:pt>
    <dgm:pt modelId="{C58BE1BB-F68A-42D6-BFEB-C2413C9AF680}" type="parTrans" cxnId="{CDA952B4-E2E0-4EB6-8057-E62322E8AB8E}">
      <dgm:prSet/>
      <dgm:spPr/>
      <dgm:t>
        <a:bodyPr/>
        <a:lstStyle/>
        <a:p>
          <a:endParaRPr lang="zh-HK" altLang="en-US"/>
        </a:p>
      </dgm:t>
    </dgm:pt>
    <dgm:pt modelId="{DA12E28F-AEC3-423C-9B25-1E2E09A66D7C}" type="sibTrans" cxnId="{CDA952B4-E2E0-4EB6-8057-E62322E8AB8E}">
      <dgm:prSet/>
      <dgm:spPr/>
      <dgm:t>
        <a:bodyPr/>
        <a:lstStyle/>
        <a:p>
          <a:endParaRPr lang="zh-HK" altLang="en-US"/>
        </a:p>
      </dgm:t>
    </dgm:pt>
    <dgm:pt modelId="{49DED017-27C3-4D34-AD6C-DE3B74812514}" type="pres">
      <dgm:prSet presAssocID="{88A896D1-4979-49A2-9BCF-CEFEB9DEF2FD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D0A1B411-B482-4471-A89A-D48285E5652A}" type="pres">
      <dgm:prSet presAssocID="{E505CC7E-C10B-459F-A42D-DF9B97114253}" presName="noChildren" presStyleCnt="0"/>
      <dgm:spPr/>
    </dgm:pt>
    <dgm:pt modelId="{6D5B8461-361C-4F7C-98B0-6CF6E73ED4D0}" type="pres">
      <dgm:prSet presAssocID="{E505CC7E-C10B-459F-A42D-DF9B97114253}" presName="gap" presStyleCnt="0"/>
      <dgm:spPr/>
    </dgm:pt>
    <dgm:pt modelId="{21C60C2C-CB1C-49C0-BA0F-871EDBC01156}" type="pres">
      <dgm:prSet presAssocID="{E505CC7E-C10B-459F-A42D-DF9B97114253}" presName="medCircle2" presStyleLbl="vennNode1" presStyleIdx="0" presStyleCnt="5"/>
      <dgm:spPr>
        <a:solidFill>
          <a:srgbClr val="FA9797">
            <a:alpha val="50000"/>
          </a:srgbClr>
        </a:solidFill>
      </dgm:spPr>
    </dgm:pt>
    <dgm:pt modelId="{42B04BF7-8B21-450D-BD6C-7C74998ADC6F}" type="pres">
      <dgm:prSet presAssocID="{E505CC7E-C10B-459F-A42D-DF9B97114253}" presName="txLvlOnly1" presStyleLbl="revTx" presStyleIdx="0" presStyleCnt="5"/>
      <dgm:spPr/>
      <dgm:t>
        <a:bodyPr/>
        <a:lstStyle/>
        <a:p>
          <a:endParaRPr lang="zh-HK" altLang="en-US"/>
        </a:p>
      </dgm:t>
    </dgm:pt>
    <dgm:pt modelId="{9C739F61-E1F7-4758-BEC5-027B2C2D0D9F}" type="pres">
      <dgm:prSet presAssocID="{4D64D06E-780C-445F-A972-14FFB2BBEC4D}" presName="noChildren" presStyleCnt="0"/>
      <dgm:spPr/>
    </dgm:pt>
    <dgm:pt modelId="{8064A88C-5474-4144-91EA-AFC64313155B}" type="pres">
      <dgm:prSet presAssocID="{4D64D06E-780C-445F-A972-14FFB2BBEC4D}" presName="gap" presStyleCnt="0"/>
      <dgm:spPr/>
    </dgm:pt>
    <dgm:pt modelId="{D90B37B2-71C0-4C70-93B3-3FF2BC1F24C9}" type="pres">
      <dgm:prSet presAssocID="{4D64D06E-780C-445F-A972-14FFB2BBEC4D}" presName="medCircle2" presStyleLbl="vennNode1" presStyleIdx="1" presStyleCnt="5"/>
      <dgm:spPr>
        <a:solidFill>
          <a:srgbClr val="FFFF00">
            <a:alpha val="50000"/>
          </a:srgbClr>
        </a:solidFill>
      </dgm:spPr>
    </dgm:pt>
    <dgm:pt modelId="{C1D8BE94-CBA8-4F91-8A69-491F366C966E}" type="pres">
      <dgm:prSet presAssocID="{4D64D06E-780C-445F-A972-14FFB2BBEC4D}" presName="txLvlOnly1" presStyleLbl="revTx" presStyleIdx="1" presStyleCnt="5"/>
      <dgm:spPr/>
      <dgm:t>
        <a:bodyPr/>
        <a:lstStyle/>
        <a:p>
          <a:endParaRPr lang="zh-HK" altLang="en-US"/>
        </a:p>
      </dgm:t>
    </dgm:pt>
    <dgm:pt modelId="{2A7701FB-4505-4038-8E7F-65B5A75D149E}" type="pres">
      <dgm:prSet presAssocID="{4899ECBE-7E9B-4550-A082-AADA20616919}" presName="noChildren" presStyleCnt="0"/>
      <dgm:spPr/>
    </dgm:pt>
    <dgm:pt modelId="{4A295D68-73D3-4283-8AFE-0B34F34B861E}" type="pres">
      <dgm:prSet presAssocID="{4899ECBE-7E9B-4550-A082-AADA20616919}" presName="gap" presStyleCnt="0"/>
      <dgm:spPr/>
    </dgm:pt>
    <dgm:pt modelId="{68A1143C-E938-487C-A86B-C010AEC0548F}" type="pres">
      <dgm:prSet presAssocID="{4899ECBE-7E9B-4550-A082-AADA20616919}" presName="medCircle2" presStyleLbl="vennNode1" presStyleIdx="2" presStyleCnt="5"/>
      <dgm:spPr>
        <a:solidFill>
          <a:srgbClr val="B1CAE3">
            <a:alpha val="50000"/>
          </a:srgbClr>
        </a:solidFill>
      </dgm:spPr>
    </dgm:pt>
    <dgm:pt modelId="{013F87A3-9770-436A-BFD7-AC1CFEE34EEF}" type="pres">
      <dgm:prSet presAssocID="{4899ECBE-7E9B-4550-A082-AADA20616919}" presName="txLvlOnly1" presStyleLbl="revTx" presStyleIdx="2" presStyleCnt="5"/>
      <dgm:spPr/>
      <dgm:t>
        <a:bodyPr/>
        <a:lstStyle/>
        <a:p>
          <a:endParaRPr lang="zh-HK" altLang="en-US"/>
        </a:p>
      </dgm:t>
    </dgm:pt>
    <dgm:pt modelId="{D008D766-AE4B-4193-AD19-B920C0E3EA7F}" type="pres">
      <dgm:prSet presAssocID="{7AAFBFF9-D4B3-40A0-ACC3-57D726281E1F}" presName="noChildren" presStyleCnt="0"/>
      <dgm:spPr/>
    </dgm:pt>
    <dgm:pt modelId="{106536FB-615B-4EE3-A151-1923C37994D7}" type="pres">
      <dgm:prSet presAssocID="{7AAFBFF9-D4B3-40A0-ACC3-57D726281E1F}" presName="gap" presStyleCnt="0"/>
      <dgm:spPr/>
    </dgm:pt>
    <dgm:pt modelId="{4CE6F986-58DC-414A-B465-3782FFE1CC04}" type="pres">
      <dgm:prSet presAssocID="{7AAFBFF9-D4B3-40A0-ACC3-57D726281E1F}" presName="medCircle2" presStyleLbl="vennNode1" presStyleIdx="3" presStyleCnt="5"/>
      <dgm:spPr>
        <a:solidFill>
          <a:srgbClr val="FAB566">
            <a:alpha val="50000"/>
          </a:srgbClr>
        </a:solidFill>
      </dgm:spPr>
    </dgm:pt>
    <dgm:pt modelId="{CE4139CA-0528-4BC5-8857-C68152B783DC}" type="pres">
      <dgm:prSet presAssocID="{7AAFBFF9-D4B3-40A0-ACC3-57D726281E1F}" presName="txLvlOnly1" presStyleLbl="revTx" presStyleIdx="3" presStyleCnt="5"/>
      <dgm:spPr/>
      <dgm:t>
        <a:bodyPr/>
        <a:lstStyle/>
        <a:p>
          <a:endParaRPr lang="zh-HK" altLang="en-US"/>
        </a:p>
      </dgm:t>
    </dgm:pt>
    <dgm:pt modelId="{9896B4DF-9820-4C37-8D4E-D0C4D76A0B7B}" type="pres">
      <dgm:prSet presAssocID="{040ADD24-5E35-4DCF-B99C-B2C4974E9A62}" presName="noChildren" presStyleCnt="0"/>
      <dgm:spPr/>
    </dgm:pt>
    <dgm:pt modelId="{99293121-CBE6-4EFE-96B4-0E31BE6D3E53}" type="pres">
      <dgm:prSet presAssocID="{040ADD24-5E35-4DCF-B99C-B2C4974E9A62}" presName="gap" presStyleCnt="0"/>
      <dgm:spPr/>
    </dgm:pt>
    <dgm:pt modelId="{8B8C1DC2-DD92-4D91-BA8A-C4E51395B17B}" type="pres">
      <dgm:prSet presAssocID="{040ADD24-5E35-4DCF-B99C-B2C4974E9A62}" presName="medCircle2" presStyleLbl="vennNode1" presStyleIdx="4" presStyleCnt="5"/>
      <dgm:spPr>
        <a:solidFill>
          <a:schemeClr val="accent1">
            <a:lumMod val="40000"/>
            <a:lumOff val="60000"/>
            <a:alpha val="50000"/>
          </a:schemeClr>
        </a:solidFill>
      </dgm:spPr>
    </dgm:pt>
    <dgm:pt modelId="{CC0CB08D-CB0D-4080-9C21-83D6B3E6802D}" type="pres">
      <dgm:prSet presAssocID="{040ADD24-5E35-4DCF-B99C-B2C4974E9A62}" presName="txLvlOnly1" presStyleLbl="revTx" presStyleIdx="4" presStyleCnt="5"/>
      <dgm:spPr/>
      <dgm:t>
        <a:bodyPr/>
        <a:lstStyle/>
        <a:p>
          <a:endParaRPr lang="zh-HK" altLang="en-US"/>
        </a:p>
      </dgm:t>
    </dgm:pt>
  </dgm:ptLst>
  <dgm:cxnLst>
    <dgm:cxn modelId="{E8A56214-CF9D-4661-BBC1-180CF2851C5F}" srcId="{88A896D1-4979-49A2-9BCF-CEFEB9DEF2FD}" destId="{4899ECBE-7E9B-4550-A082-AADA20616919}" srcOrd="2" destOrd="0" parTransId="{2A9465D0-A306-4C09-8147-330CBF7E6CC0}" sibTransId="{7E91AC4C-6A9F-4F08-9246-E70F857D6665}"/>
    <dgm:cxn modelId="{21BD725B-2F23-4548-9426-2FF0CB64520A}" type="presOf" srcId="{88A896D1-4979-49A2-9BCF-CEFEB9DEF2FD}" destId="{49DED017-27C3-4D34-AD6C-DE3B74812514}" srcOrd="0" destOrd="0" presId="urn:microsoft.com/office/officeart/2008/layout/VerticalCircleList"/>
    <dgm:cxn modelId="{7A2CF465-18E8-4929-9C56-F01442AE86D5}" type="presOf" srcId="{4899ECBE-7E9B-4550-A082-AADA20616919}" destId="{013F87A3-9770-436A-BFD7-AC1CFEE34EEF}" srcOrd="0" destOrd="0" presId="urn:microsoft.com/office/officeart/2008/layout/VerticalCircleList"/>
    <dgm:cxn modelId="{9708E33B-B46F-4DC7-B382-BD623FDD6487}" srcId="{88A896D1-4979-49A2-9BCF-CEFEB9DEF2FD}" destId="{E505CC7E-C10B-459F-A42D-DF9B97114253}" srcOrd="0" destOrd="0" parTransId="{930E7942-6DB2-423D-B566-D1AD67BAF492}" sibTransId="{403C2F63-EA8B-43B9-9157-82E07855DEFB}"/>
    <dgm:cxn modelId="{221F6E2C-5E9C-46E3-97D5-C2D08DC7A82B}" type="presOf" srcId="{7AAFBFF9-D4B3-40A0-ACC3-57D726281E1F}" destId="{CE4139CA-0528-4BC5-8857-C68152B783DC}" srcOrd="0" destOrd="0" presId="urn:microsoft.com/office/officeart/2008/layout/VerticalCircleList"/>
    <dgm:cxn modelId="{176AB3B7-3793-4EBB-AF98-72E362F5F76E}" type="presOf" srcId="{040ADD24-5E35-4DCF-B99C-B2C4974E9A62}" destId="{CC0CB08D-CB0D-4080-9C21-83D6B3E6802D}" srcOrd="0" destOrd="0" presId="urn:microsoft.com/office/officeart/2008/layout/VerticalCircleList"/>
    <dgm:cxn modelId="{5AAC2605-5F00-4487-A218-CCB02F0C1C4E}" type="presOf" srcId="{E505CC7E-C10B-459F-A42D-DF9B97114253}" destId="{42B04BF7-8B21-450D-BD6C-7C74998ADC6F}" srcOrd="0" destOrd="0" presId="urn:microsoft.com/office/officeart/2008/layout/VerticalCircleList"/>
    <dgm:cxn modelId="{387CB0A3-B383-4BA5-83FC-9F38E25C434A}" type="presOf" srcId="{4D64D06E-780C-445F-A972-14FFB2BBEC4D}" destId="{C1D8BE94-CBA8-4F91-8A69-491F366C966E}" srcOrd="0" destOrd="0" presId="urn:microsoft.com/office/officeart/2008/layout/VerticalCircleList"/>
    <dgm:cxn modelId="{21D7EE2D-A110-41A8-BFF6-8EEE028E139F}" srcId="{88A896D1-4979-49A2-9BCF-CEFEB9DEF2FD}" destId="{4D64D06E-780C-445F-A972-14FFB2BBEC4D}" srcOrd="1" destOrd="0" parTransId="{6186FDD2-6F3F-4726-AD37-5EC0BF046F68}" sibTransId="{DC464FDD-BBE5-4E0C-9CE0-346E870A3059}"/>
    <dgm:cxn modelId="{C468C6A6-F1C4-4228-8047-8B7671725E47}" srcId="{88A896D1-4979-49A2-9BCF-CEFEB9DEF2FD}" destId="{7AAFBFF9-D4B3-40A0-ACC3-57D726281E1F}" srcOrd="3" destOrd="0" parTransId="{5E34685B-416C-4192-98CE-6935DA63F8DC}" sibTransId="{0C4DA100-944D-4C48-93D0-B407B49C8C92}"/>
    <dgm:cxn modelId="{CDA952B4-E2E0-4EB6-8057-E62322E8AB8E}" srcId="{88A896D1-4979-49A2-9BCF-CEFEB9DEF2FD}" destId="{040ADD24-5E35-4DCF-B99C-B2C4974E9A62}" srcOrd="4" destOrd="0" parTransId="{C58BE1BB-F68A-42D6-BFEB-C2413C9AF680}" sibTransId="{DA12E28F-AEC3-423C-9B25-1E2E09A66D7C}"/>
    <dgm:cxn modelId="{09157E6E-20DB-44AF-97C4-F649C09630B9}" type="presParOf" srcId="{49DED017-27C3-4D34-AD6C-DE3B74812514}" destId="{D0A1B411-B482-4471-A89A-D48285E5652A}" srcOrd="0" destOrd="0" presId="urn:microsoft.com/office/officeart/2008/layout/VerticalCircleList"/>
    <dgm:cxn modelId="{8AD10E11-A9A5-46AE-BF13-A4CC0D3F12DA}" type="presParOf" srcId="{D0A1B411-B482-4471-A89A-D48285E5652A}" destId="{6D5B8461-361C-4F7C-98B0-6CF6E73ED4D0}" srcOrd="0" destOrd="0" presId="urn:microsoft.com/office/officeart/2008/layout/VerticalCircleList"/>
    <dgm:cxn modelId="{4081C481-37F9-4CF4-8014-B8E6D530CB50}" type="presParOf" srcId="{D0A1B411-B482-4471-A89A-D48285E5652A}" destId="{21C60C2C-CB1C-49C0-BA0F-871EDBC01156}" srcOrd="1" destOrd="0" presId="urn:microsoft.com/office/officeart/2008/layout/VerticalCircleList"/>
    <dgm:cxn modelId="{44579634-31BD-4239-9964-55CACADCD2C3}" type="presParOf" srcId="{D0A1B411-B482-4471-A89A-D48285E5652A}" destId="{42B04BF7-8B21-450D-BD6C-7C74998ADC6F}" srcOrd="2" destOrd="0" presId="urn:microsoft.com/office/officeart/2008/layout/VerticalCircleList"/>
    <dgm:cxn modelId="{CFB4BFC0-CB5F-4F5D-9F5E-B6B03311DAAA}" type="presParOf" srcId="{49DED017-27C3-4D34-AD6C-DE3B74812514}" destId="{9C739F61-E1F7-4758-BEC5-027B2C2D0D9F}" srcOrd="1" destOrd="0" presId="urn:microsoft.com/office/officeart/2008/layout/VerticalCircleList"/>
    <dgm:cxn modelId="{6E48FD47-E33F-480E-98BC-8C4B7D87978D}" type="presParOf" srcId="{9C739F61-E1F7-4758-BEC5-027B2C2D0D9F}" destId="{8064A88C-5474-4144-91EA-AFC64313155B}" srcOrd="0" destOrd="0" presId="urn:microsoft.com/office/officeart/2008/layout/VerticalCircleList"/>
    <dgm:cxn modelId="{636280E8-2FDF-4443-AB3E-BA356DD172AC}" type="presParOf" srcId="{9C739F61-E1F7-4758-BEC5-027B2C2D0D9F}" destId="{D90B37B2-71C0-4C70-93B3-3FF2BC1F24C9}" srcOrd="1" destOrd="0" presId="urn:microsoft.com/office/officeart/2008/layout/VerticalCircleList"/>
    <dgm:cxn modelId="{4F2A1E85-F2CF-4153-82C9-61193463A506}" type="presParOf" srcId="{9C739F61-E1F7-4758-BEC5-027B2C2D0D9F}" destId="{C1D8BE94-CBA8-4F91-8A69-491F366C966E}" srcOrd="2" destOrd="0" presId="urn:microsoft.com/office/officeart/2008/layout/VerticalCircleList"/>
    <dgm:cxn modelId="{C998EDBA-8834-48A7-8D63-29DAB03A439A}" type="presParOf" srcId="{49DED017-27C3-4D34-AD6C-DE3B74812514}" destId="{2A7701FB-4505-4038-8E7F-65B5A75D149E}" srcOrd="2" destOrd="0" presId="urn:microsoft.com/office/officeart/2008/layout/VerticalCircleList"/>
    <dgm:cxn modelId="{3C844A40-86DE-4DE5-873C-50FBA3C864F8}" type="presParOf" srcId="{2A7701FB-4505-4038-8E7F-65B5A75D149E}" destId="{4A295D68-73D3-4283-8AFE-0B34F34B861E}" srcOrd="0" destOrd="0" presId="urn:microsoft.com/office/officeart/2008/layout/VerticalCircleList"/>
    <dgm:cxn modelId="{22E33FDF-8DE2-4BA1-912C-F068B84A8F7E}" type="presParOf" srcId="{2A7701FB-4505-4038-8E7F-65B5A75D149E}" destId="{68A1143C-E938-487C-A86B-C010AEC0548F}" srcOrd="1" destOrd="0" presId="urn:microsoft.com/office/officeart/2008/layout/VerticalCircleList"/>
    <dgm:cxn modelId="{3EDDC5A5-727A-4FBD-A7D0-72E6DEEF2A50}" type="presParOf" srcId="{2A7701FB-4505-4038-8E7F-65B5A75D149E}" destId="{013F87A3-9770-436A-BFD7-AC1CFEE34EEF}" srcOrd="2" destOrd="0" presId="urn:microsoft.com/office/officeart/2008/layout/VerticalCircleList"/>
    <dgm:cxn modelId="{90CD0F7C-701F-4DEB-AEFD-23E088AFF5F6}" type="presParOf" srcId="{49DED017-27C3-4D34-AD6C-DE3B74812514}" destId="{D008D766-AE4B-4193-AD19-B920C0E3EA7F}" srcOrd="3" destOrd="0" presId="urn:microsoft.com/office/officeart/2008/layout/VerticalCircleList"/>
    <dgm:cxn modelId="{1EA6B7F6-75D7-427A-B1D4-12FE6A9EE18B}" type="presParOf" srcId="{D008D766-AE4B-4193-AD19-B920C0E3EA7F}" destId="{106536FB-615B-4EE3-A151-1923C37994D7}" srcOrd="0" destOrd="0" presId="urn:microsoft.com/office/officeart/2008/layout/VerticalCircleList"/>
    <dgm:cxn modelId="{C61FB35A-ED4E-4DA5-BF5D-BBB18623DEE6}" type="presParOf" srcId="{D008D766-AE4B-4193-AD19-B920C0E3EA7F}" destId="{4CE6F986-58DC-414A-B465-3782FFE1CC04}" srcOrd="1" destOrd="0" presId="urn:microsoft.com/office/officeart/2008/layout/VerticalCircleList"/>
    <dgm:cxn modelId="{8B9BA5F7-D72A-4C30-8D52-BFAA7767287C}" type="presParOf" srcId="{D008D766-AE4B-4193-AD19-B920C0E3EA7F}" destId="{CE4139CA-0528-4BC5-8857-C68152B783DC}" srcOrd="2" destOrd="0" presId="urn:microsoft.com/office/officeart/2008/layout/VerticalCircleList"/>
    <dgm:cxn modelId="{70082D00-33B5-4976-8109-372578D19574}" type="presParOf" srcId="{49DED017-27C3-4D34-AD6C-DE3B74812514}" destId="{9896B4DF-9820-4C37-8D4E-D0C4D76A0B7B}" srcOrd="4" destOrd="0" presId="urn:microsoft.com/office/officeart/2008/layout/VerticalCircleList"/>
    <dgm:cxn modelId="{61582F07-A2C2-43AF-8514-0A3D75B08174}" type="presParOf" srcId="{9896B4DF-9820-4C37-8D4E-D0C4D76A0B7B}" destId="{99293121-CBE6-4EFE-96B4-0E31BE6D3E53}" srcOrd="0" destOrd="0" presId="urn:microsoft.com/office/officeart/2008/layout/VerticalCircleList"/>
    <dgm:cxn modelId="{D4673D82-B4BA-49DD-80E3-0D42A5680D8F}" type="presParOf" srcId="{9896B4DF-9820-4C37-8D4E-D0C4D76A0B7B}" destId="{8B8C1DC2-DD92-4D91-BA8A-C4E51395B17B}" srcOrd="1" destOrd="0" presId="urn:microsoft.com/office/officeart/2008/layout/VerticalCircleList"/>
    <dgm:cxn modelId="{B1344324-71E9-4428-8AC5-2178F71D4AAC}" type="presParOf" srcId="{9896B4DF-9820-4C37-8D4E-D0C4D76A0B7B}" destId="{CC0CB08D-CB0D-4080-9C21-83D6B3E6802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896D1-4979-49A2-9BCF-CEFEB9DEF2FD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HK" altLang="en-US"/>
        </a:p>
      </dgm:t>
    </dgm:pt>
    <dgm:pt modelId="{E505CC7E-C10B-459F-A42D-DF9B97114253}">
      <dgm:prSet phldrT="[文字]"/>
      <dgm:spPr/>
      <dgm:t>
        <a:bodyPr/>
        <a:lstStyle/>
        <a:p>
          <a:r>
            <a:rPr lang="en-US" altLang="en-US" dirty="0" smtClean="0"/>
            <a:t>6. </a:t>
          </a:r>
          <a:r>
            <a:rPr lang="zh-TW" altLang="en-US" dirty="0" smtClean="0"/>
            <a:t>極佳醫療品質</a:t>
          </a:r>
          <a:r>
            <a:rPr lang="en-US" altLang="en-US" dirty="0" smtClean="0"/>
            <a:t>-</a:t>
          </a:r>
          <a:r>
            <a:rPr lang="en-US" altLang="zh-TW" dirty="0" smtClean="0"/>
            <a:t>-</a:t>
          </a:r>
          <a:r>
            <a:rPr lang="zh-TW" altLang="en-US" dirty="0" smtClean="0"/>
            <a:t>全民健保</a:t>
          </a:r>
          <a:endParaRPr lang="zh-HK" altLang="en-US" dirty="0"/>
        </a:p>
      </dgm:t>
    </dgm:pt>
    <dgm:pt modelId="{930E7942-6DB2-423D-B566-D1AD67BAF492}" type="parTrans" cxnId="{9708E33B-B46F-4DC7-B382-BD623FDD6487}">
      <dgm:prSet/>
      <dgm:spPr/>
      <dgm:t>
        <a:bodyPr/>
        <a:lstStyle/>
        <a:p>
          <a:endParaRPr lang="zh-HK" altLang="en-US"/>
        </a:p>
      </dgm:t>
    </dgm:pt>
    <dgm:pt modelId="{403C2F63-EA8B-43B9-9157-82E07855DEFB}" type="sibTrans" cxnId="{9708E33B-B46F-4DC7-B382-BD623FDD6487}">
      <dgm:prSet/>
      <dgm:spPr/>
      <dgm:t>
        <a:bodyPr/>
        <a:lstStyle/>
        <a:p>
          <a:endParaRPr lang="zh-HK" altLang="en-US" dirty="0"/>
        </a:p>
      </dgm:t>
    </dgm:pt>
    <dgm:pt modelId="{FE538CB5-666F-4D61-9D96-BDE0D39060BF}">
      <dgm:prSet/>
      <dgm:spPr/>
      <dgm:t>
        <a:bodyPr/>
        <a:lstStyle/>
        <a:p>
          <a:r>
            <a:rPr lang="en-US" altLang="en-US" dirty="0" smtClean="0"/>
            <a:t>7. </a:t>
          </a:r>
          <a:r>
            <a:rPr lang="zh-HK" altLang="en-US" dirty="0" smtClean="0"/>
            <a:t>國際接軌</a:t>
          </a:r>
        </a:p>
      </dgm:t>
    </dgm:pt>
    <dgm:pt modelId="{0381A99D-D694-496C-9E68-85926231CBE4}" type="parTrans" cxnId="{90E4E1A2-0278-407E-A95E-16D22CD5CC0A}">
      <dgm:prSet/>
      <dgm:spPr/>
      <dgm:t>
        <a:bodyPr/>
        <a:lstStyle/>
        <a:p>
          <a:endParaRPr lang="zh-HK" altLang="en-US"/>
        </a:p>
      </dgm:t>
    </dgm:pt>
    <dgm:pt modelId="{CC133C89-3FAB-4124-A64B-072C9C11E319}" type="sibTrans" cxnId="{90E4E1A2-0278-407E-A95E-16D22CD5CC0A}">
      <dgm:prSet/>
      <dgm:spPr/>
      <dgm:t>
        <a:bodyPr/>
        <a:lstStyle/>
        <a:p>
          <a:endParaRPr lang="zh-HK" altLang="en-US"/>
        </a:p>
      </dgm:t>
    </dgm:pt>
    <dgm:pt modelId="{911CC8AC-06A7-4964-9CC8-E03BC4BFD539}">
      <dgm:prSet/>
      <dgm:spPr/>
      <dgm:t>
        <a:bodyPr/>
        <a:lstStyle/>
        <a:p>
          <a:r>
            <a:rPr lang="en-US" altLang="en-US" dirty="0" smtClean="0"/>
            <a:t>8. </a:t>
          </a:r>
          <a:r>
            <a:rPr lang="zh-TW" altLang="en-US" dirty="0" smtClean="0"/>
            <a:t>語言、文化相通</a:t>
          </a:r>
          <a:endParaRPr lang="zh-HK" altLang="en-US" dirty="0" smtClean="0"/>
        </a:p>
      </dgm:t>
    </dgm:pt>
    <dgm:pt modelId="{4AB376CF-FA55-4084-B3AD-FBF9EFDE356F}" type="parTrans" cxnId="{CFEAA1FD-4678-4283-9DB2-BD04A39CAF2D}">
      <dgm:prSet/>
      <dgm:spPr/>
      <dgm:t>
        <a:bodyPr/>
        <a:lstStyle/>
        <a:p>
          <a:endParaRPr lang="zh-HK" altLang="en-US"/>
        </a:p>
      </dgm:t>
    </dgm:pt>
    <dgm:pt modelId="{5C872013-8B73-4CFD-A71A-30EB7965D3C5}" type="sibTrans" cxnId="{CFEAA1FD-4678-4283-9DB2-BD04A39CAF2D}">
      <dgm:prSet/>
      <dgm:spPr/>
      <dgm:t>
        <a:bodyPr/>
        <a:lstStyle/>
        <a:p>
          <a:endParaRPr lang="zh-HK" altLang="en-US"/>
        </a:p>
      </dgm:t>
    </dgm:pt>
    <dgm:pt modelId="{904E5DC0-B887-4F67-8324-38E1FA79D501}">
      <dgm:prSet/>
      <dgm:spPr/>
      <dgm:t>
        <a:bodyPr/>
        <a:lstStyle/>
        <a:p>
          <a:r>
            <a:rPr lang="en-US" altLang="en-US" dirty="0" smtClean="0"/>
            <a:t>9. </a:t>
          </a:r>
          <a:r>
            <a:rPr lang="zh-TW" altLang="en-US" dirty="0" smtClean="0"/>
            <a:t>優質的居住及就學環境</a:t>
          </a:r>
          <a:endParaRPr lang="zh-HK" altLang="en-US" dirty="0" smtClean="0"/>
        </a:p>
      </dgm:t>
    </dgm:pt>
    <dgm:pt modelId="{6185D4D8-1540-4815-A635-0FFFC48106EB}" type="parTrans" cxnId="{A31960A3-EA4A-42C1-8C6B-D3AE702CD45E}">
      <dgm:prSet/>
      <dgm:spPr/>
      <dgm:t>
        <a:bodyPr/>
        <a:lstStyle/>
        <a:p>
          <a:endParaRPr lang="zh-HK" altLang="en-US"/>
        </a:p>
      </dgm:t>
    </dgm:pt>
    <dgm:pt modelId="{8F52FB5A-5CEB-49E0-AA91-3AD1C34BF5FD}" type="sibTrans" cxnId="{A31960A3-EA4A-42C1-8C6B-D3AE702CD45E}">
      <dgm:prSet/>
      <dgm:spPr/>
      <dgm:t>
        <a:bodyPr/>
        <a:lstStyle/>
        <a:p>
          <a:endParaRPr lang="zh-HK" altLang="en-US"/>
        </a:p>
      </dgm:t>
    </dgm:pt>
    <dgm:pt modelId="{49DED017-27C3-4D34-AD6C-DE3B74812514}" type="pres">
      <dgm:prSet presAssocID="{88A896D1-4979-49A2-9BCF-CEFEB9DEF2FD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D0A1B411-B482-4471-A89A-D48285E5652A}" type="pres">
      <dgm:prSet presAssocID="{E505CC7E-C10B-459F-A42D-DF9B97114253}" presName="noChildren" presStyleCnt="0"/>
      <dgm:spPr/>
    </dgm:pt>
    <dgm:pt modelId="{6D5B8461-361C-4F7C-98B0-6CF6E73ED4D0}" type="pres">
      <dgm:prSet presAssocID="{E505CC7E-C10B-459F-A42D-DF9B97114253}" presName="gap" presStyleCnt="0"/>
      <dgm:spPr/>
    </dgm:pt>
    <dgm:pt modelId="{21C60C2C-CB1C-49C0-BA0F-871EDBC01156}" type="pres">
      <dgm:prSet presAssocID="{E505CC7E-C10B-459F-A42D-DF9B97114253}" presName="medCircle2" presStyleLbl="vennNode1" presStyleIdx="0" presStyleCnt="4"/>
      <dgm:spPr>
        <a:solidFill>
          <a:srgbClr val="FA9797">
            <a:alpha val="50000"/>
          </a:srgbClr>
        </a:solidFill>
      </dgm:spPr>
    </dgm:pt>
    <dgm:pt modelId="{42B04BF7-8B21-450D-BD6C-7C74998ADC6F}" type="pres">
      <dgm:prSet presAssocID="{E505CC7E-C10B-459F-A42D-DF9B97114253}" presName="txLvlOnly1" presStyleLbl="revTx" presStyleIdx="0" presStyleCnt="4"/>
      <dgm:spPr/>
      <dgm:t>
        <a:bodyPr/>
        <a:lstStyle/>
        <a:p>
          <a:endParaRPr lang="zh-HK" altLang="en-US"/>
        </a:p>
      </dgm:t>
    </dgm:pt>
    <dgm:pt modelId="{214C5985-71A0-4CF6-BDBC-E33BDFAC118E}" type="pres">
      <dgm:prSet presAssocID="{FE538CB5-666F-4D61-9D96-BDE0D39060BF}" presName="noChildren" presStyleCnt="0"/>
      <dgm:spPr/>
    </dgm:pt>
    <dgm:pt modelId="{1513CB24-E805-42DA-B69D-6B0CBC75AC3F}" type="pres">
      <dgm:prSet presAssocID="{FE538CB5-666F-4D61-9D96-BDE0D39060BF}" presName="gap" presStyleCnt="0"/>
      <dgm:spPr/>
    </dgm:pt>
    <dgm:pt modelId="{363F74BE-18E1-46D2-9C9E-8C67432DA8CF}" type="pres">
      <dgm:prSet presAssocID="{FE538CB5-666F-4D61-9D96-BDE0D39060BF}" presName="medCircle2" presStyleLbl="vennNode1" presStyleIdx="1" presStyleCnt="4"/>
      <dgm:spPr>
        <a:solidFill>
          <a:srgbClr val="B1CAE3">
            <a:alpha val="50000"/>
          </a:srgbClr>
        </a:solidFill>
      </dgm:spPr>
    </dgm:pt>
    <dgm:pt modelId="{7C46C9DA-8CDE-4293-8E0C-5D8BFBBA6E81}" type="pres">
      <dgm:prSet presAssocID="{FE538CB5-666F-4D61-9D96-BDE0D39060BF}" presName="txLvlOnly1" presStyleLbl="revTx" presStyleIdx="1" presStyleCnt="4"/>
      <dgm:spPr/>
      <dgm:t>
        <a:bodyPr/>
        <a:lstStyle/>
        <a:p>
          <a:endParaRPr lang="zh-HK" altLang="en-US"/>
        </a:p>
      </dgm:t>
    </dgm:pt>
    <dgm:pt modelId="{5DE27CBE-53B2-4F3C-A588-D4F1DA01C497}" type="pres">
      <dgm:prSet presAssocID="{911CC8AC-06A7-4964-9CC8-E03BC4BFD539}" presName="noChildren" presStyleCnt="0"/>
      <dgm:spPr/>
    </dgm:pt>
    <dgm:pt modelId="{0196C729-EA01-4838-A970-82106ADFC5C9}" type="pres">
      <dgm:prSet presAssocID="{911CC8AC-06A7-4964-9CC8-E03BC4BFD539}" presName="gap" presStyleCnt="0"/>
      <dgm:spPr/>
    </dgm:pt>
    <dgm:pt modelId="{0FB17727-499B-4D51-8F42-74F5A10A4F64}" type="pres">
      <dgm:prSet presAssocID="{911CC8AC-06A7-4964-9CC8-E03BC4BFD539}" presName="medCircle2" presStyleLbl="vennNode1" presStyleIdx="2" presStyleCnt="4"/>
      <dgm:spPr>
        <a:solidFill>
          <a:srgbClr val="FBB99C">
            <a:alpha val="50000"/>
          </a:srgbClr>
        </a:solidFill>
      </dgm:spPr>
    </dgm:pt>
    <dgm:pt modelId="{8425992E-C1A1-4DC0-A013-5ECF0046CD5F}" type="pres">
      <dgm:prSet presAssocID="{911CC8AC-06A7-4964-9CC8-E03BC4BFD539}" presName="txLvlOnly1" presStyleLbl="revTx" presStyleIdx="2" presStyleCnt="4"/>
      <dgm:spPr/>
      <dgm:t>
        <a:bodyPr/>
        <a:lstStyle/>
        <a:p>
          <a:endParaRPr lang="zh-HK" altLang="en-US"/>
        </a:p>
      </dgm:t>
    </dgm:pt>
    <dgm:pt modelId="{22A952ED-5A8A-4623-A037-CADEF6B94CC9}" type="pres">
      <dgm:prSet presAssocID="{904E5DC0-B887-4F67-8324-38E1FA79D501}" presName="noChildren" presStyleCnt="0"/>
      <dgm:spPr/>
    </dgm:pt>
    <dgm:pt modelId="{B373905E-CADF-4A39-881F-9A9CF4A873CD}" type="pres">
      <dgm:prSet presAssocID="{904E5DC0-B887-4F67-8324-38E1FA79D501}" presName="gap" presStyleCnt="0"/>
      <dgm:spPr/>
    </dgm:pt>
    <dgm:pt modelId="{AC0BE1DF-6E2B-4CF3-ADFC-8CE24DBABE5E}" type="pres">
      <dgm:prSet presAssocID="{904E5DC0-B887-4F67-8324-38E1FA79D501}" presName="medCircle2" presStyleLbl="vennNode1" presStyleIdx="3" presStyleCnt="4"/>
      <dgm:spPr/>
    </dgm:pt>
    <dgm:pt modelId="{CF368BAD-2E8B-4B8E-95D2-60ECF690E5C9}" type="pres">
      <dgm:prSet presAssocID="{904E5DC0-B887-4F67-8324-38E1FA79D501}" presName="txLvlOnly1" presStyleLbl="revTx" presStyleIdx="3" presStyleCnt="4"/>
      <dgm:spPr/>
      <dgm:t>
        <a:bodyPr/>
        <a:lstStyle/>
        <a:p>
          <a:endParaRPr lang="zh-HK" altLang="en-US"/>
        </a:p>
      </dgm:t>
    </dgm:pt>
  </dgm:ptLst>
  <dgm:cxnLst>
    <dgm:cxn modelId="{DFE852CC-A31B-444C-9C0F-7A2814A40796}" type="presOf" srcId="{FE538CB5-666F-4D61-9D96-BDE0D39060BF}" destId="{7C46C9DA-8CDE-4293-8E0C-5D8BFBBA6E81}" srcOrd="0" destOrd="0" presId="urn:microsoft.com/office/officeart/2008/layout/VerticalCircleList"/>
    <dgm:cxn modelId="{BB959A88-4D5C-497B-9DCE-6F0543E472C5}" type="presOf" srcId="{904E5DC0-B887-4F67-8324-38E1FA79D501}" destId="{CF368BAD-2E8B-4B8E-95D2-60ECF690E5C9}" srcOrd="0" destOrd="0" presId="urn:microsoft.com/office/officeart/2008/layout/VerticalCircleList"/>
    <dgm:cxn modelId="{A31960A3-EA4A-42C1-8C6B-D3AE702CD45E}" srcId="{88A896D1-4979-49A2-9BCF-CEFEB9DEF2FD}" destId="{904E5DC0-B887-4F67-8324-38E1FA79D501}" srcOrd="3" destOrd="0" parTransId="{6185D4D8-1540-4815-A635-0FFFC48106EB}" sibTransId="{8F52FB5A-5CEB-49E0-AA91-3AD1C34BF5FD}"/>
    <dgm:cxn modelId="{E45C8C76-E22C-4EC9-814B-F3DDBD1AC7D6}" type="presOf" srcId="{E505CC7E-C10B-459F-A42D-DF9B97114253}" destId="{42B04BF7-8B21-450D-BD6C-7C74998ADC6F}" srcOrd="0" destOrd="0" presId="urn:microsoft.com/office/officeart/2008/layout/VerticalCircleList"/>
    <dgm:cxn modelId="{9708E33B-B46F-4DC7-B382-BD623FDD6487}" srcId="{88A896D1-4979-49A2-9BCF-CEFEB9DEF2FD}" destId="{E505CC7E-C10B-459F-A42D-DF9B97114253}" srcOrd="0" destOrd="0" parTransId="{930E7942-6DB2-423D-B566-D1AD67BAF492}" sibTransId="{403C2F63-EA8B-43B9-9157-82E07855DEFB}"/>
    <dgm:cxn modelId="{F8F88170-1E89-4C8F-AC02-F7DB42EC61E9}" type="presOf" srcId="{88A896D1-4979-49A2-9BCF-CEFEB9DEF2FD}" destId="{49DED017-27C3-4D34-AD6C-DE3B74812514}" srcOrd="0" destOrd="0" presId="urn:microsoft.com/office/officeart/2008/layout/VerticalCircleList"/>
    <dgm:cxn modelId="{CFEAA1FD-4678-4283-9DB2-BD04A39CAF2D}" srcId="{88A896D1-4979-49A2-9BCF-CEFEB9DEF2FD}" destId="{911CC8AC-06A7-4964-9CC8-E03BC4BFD539}" srcOrd="2" destOrd="0" parTransId="{4AB376CF-FA55-4084-B3AD-FBF9EFDE356F}" sibTransId="{5C872013-8B73-4CFD-A71A-30EB7965D3C5}"/>
    <dgm:cxn modelId="{90E4E1A2-0278-407E-A95E-16D22CD5CC0A}" srcId="{88A896D1-4979-49A2-9BCF-CEFEB9DEF2FD}" destId="{FE538CB5-666F-4D61-9D96-BDE0D39060BF}" srcOrd="1" destOrd="0" parTransId="{0381A99D-D694-496C-9E68-85926231CBE4}" sibTransId="{CC133C89-3FAB-4124-A64B-072C9C11E319}"/>
    <dgm:cxn modelId="{A2D6CEA0-DD08-4AC3-A651-19DFE87AB5BB}" type="presOf" srcId="{911CC8AC-06A7-4964-9CC8-E03BC4BFD539}" destId="{8425992E-C1A1-4DC0-A013-5ECF0046CD5F}" srcOrd="0" destOrd="0" presId="urn:microsoft.com/office/officeart/2008/layout/VerticalCircleList"/>
    <dgm:cxn modelId="{C47A543E-E728-46C3-A528-44F07E50B4F4}" type="presParOf" srcId="{49DED017-27C3-4D34-AD6C-DE3B74812514}" destId="{D0A1B411-B482-4471-A89A-D48285E5652A}" srcOrd="0" destOrd="0" presId="urn:microsoft.com/office/officeart/2008/layout/VerticalCircleList"/>
    <dgm:cxn modelId="{D17421A1-14BA-4CAD-AF47-7441DE93BAB1}" type="presParOf" srcId="{D0A1B411-B482-4471-A89A-D48285E5652A}" destId="{6D5B8461-361C-4F7C-98B0-6CF6E73ED4D0}" srcOrd="0" destOrd="0" presId="urn:microsoft.com/office/officeart/2008/layout/VerticalCircleList"/>
    <dgm:cxn modelId="{0FAD628D-0385-44A0-ABD0-2095B54E200F}" type="presParOf" srcId="{D0A1B411-B482-4471-A89A-D48285E5652A}" destId="{21C60C2C-CB1C-49C0-BA0F-871EDBC01156}" srcOrd="1" destOrd="0" presId="urn:microsoft.com/office/officeart/2008/layout/VerticalCircleList"/>
    <dgm:cxn modelId="{3A23BC90-C957-497C-B49C-F7CD1E597DDA}" type="presParOf" srcId="{D0A1B411-B482-4471-A89A-D48285E5652A}" destId="{42B04BF7-8B21-450D-BD6C-7C74998ADC6F}" srcOrd="2" destOrd="0" presId="urn:microsoft.com/office/officeart/2008/layout/VerticalCircleList"/>
    <dgm:cxn modelId="{C0CE0FA5-80F3-4429-9D01-B1F3FCDDD759}" type="presParOf" srcId="{49DED017-27C3-4D34-AD6C-DE3B74812514}" destId="{214C5985-71A0-4CF6-BDBC-E33BDFAC118E}" srcOrd="1" destOrd="0" presId="urn:microsoft.com/office/officeart/2008/layout/VerticalCircleList"/>
    <dgm:cxn modelId="{785EBD26-B72A-41F0-A3A3-DADC0585D302}" type="presParOf" srcId="{214C5985-71A0-4CF6-BDBC-E33BDFAC118E}" destId="{1513CB24-E805-42DA-B69D-6B0CBC75AC3F}" srcOrd="0" destOrd="0" presId="urn:microsoft.com/office/officeart/2008/layout/VerticalCircleList"/>
    <dgm:cxn modelId="{187222F6-9C8B-48F4-8F95-AC911C3EED25}" type="presParOf" srcId="{214C5985-71A0-4CF6-BDBC-E33BDFAC118E}" destId="{363F74BE-18E1-46D2-9C9E-8C67432DA8CF}" srcOrd="1" destOrd="0" presId="urn:microsoft.com/office/officeart/2008/layout/VerticalCircleList"/>
    <dgm:cxn modelId="{615A72F5-2A3A-4D4F-838F-3B2260CFD39A}" type="presParOf" srcId="{214C5985-71A0-4CF6-BDBC-E33BDFAC118E}" destId="{7C46C9DA-8CDE-4293-8E0C-5D8BFBBA6E81}" srcOrd="2" destOrd="0" presId="urn:microsoft.com/office/officeart/2008/layout/VerticalCircleList"/>
    <dgm:cxn modelId="{B73BB0A1-2D8A-419D-8F2E-830A1FCA0EE9}" type="presParOf" srcId="{49DED017-27C3-4D34-AD6C-DE3B74812514}" destId="{5DE27CBE-53B2-4F3C-A588-D4F1DA01C497}" srcOrd="2" destOrd="0" presId="urn:microsoft.com/office/officeart/2008/layout/VerticalCircleList"/>
    <dgm:cxn modelId="{82CAC33D-584E-4C48-8A0E-941FF7EDBA39}" type="presParOf" srcId="{5DE27CBE-53B2-4F3C-A588-D4F1DA01C497}" destId="{0196C729-EA01-4838-A970-82106ADFC5C9}" srcOrd="0" destOrd="0" presId="urn:microsoft.com/office/officeart/2008/layout/VerticalCircleList"/>
    <dgm:cxn modelId="{C4566116-CE55-4DFF-9B5A-06E2437AF7A6}" type="presParOf" srcId="{5DE27CBE-53B2-4F3C-A588-D4F1DA01C497}" destId="{0FB17727-499B-4D51-8F42-74F5A10A4F64}" srcOrd="1" destOrd="0" presId="urn:microsoft.com/office/officeart/2008/layout/VerticalCircleList"/>
    <dgm:cxn modelId="{D41BED47-2D86-4E7F-8958-212D1ACB9928}" type="presParOf" srcId="{5DE27CBE-53B2-4F3C-A588-D4F1DA01C497}" destId="{8425992E-C1A1-4DC0-A013-5ECF0046CD5F}" srcOrd="2" destOrd="0" presId="urn:microsoft.com/office/officeart/2008/layout/VerticalCircleList"/>
    <dgm:cxn modelId="{7743AA1F-C966-4286-BDFC-45A3B3E63489}" type="presParOf" srcId="{49DED017-27C3-4D34-AD6C-DE3B74812514}" destId="{22A952ED-5A8A-4623-A037-CADEF6B94CC9}" srcOrd="3" destOrd="0" presId="urn:microsoft.com/office/officeart/2008/layout/VerticalCircleList"/>
    <dgm:cxn modelId="{3455D7C3-60BD-4571-934C-33B431B5E3BC}" type="presParOf" srcId="{22A952ED-5A8A-4623-A037-CADEF6B94CC9}" destId="{B373905E-CADF-4A39-881F-9A9CF4A873CD}" srcOrd="0" destOrd="0" presId="urn:microsoft.com/office/officeart/2008/layout/VerticalCircleList"/>
    <dgm:cxn modelId="{4CACFC4B-BEDF-465B-8FF0-EC1024FF3B94}" type="presParOf" srcId="{22A952ED-5A8A-4623-A037-CADEF6B94CC9}" destId="{AC0BE1DF-6E2B-4CF3-ADFC-8CE24DBABE5E}" srcOrd="1" destOrd="0" presId="urn:microsoft.com/office/officeart/2008/layout/VerticalCircleList"/>
    <dgm:cxn modelId="{85FB5148-1BEB-458A-A8E1-4F6F49BE43DC}" type="presParOf" srcId="{22A952ED-5A8A-4623-A037-CADEF6B94CC9}" destId="{CF368BAD-2E8B-4B8E-95D2-60ECF690E5C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9E4ED-44C4-42E6-8A57-BB139244C4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353F3718-5C04-47B5-858E-775C669771E9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留學費用考量 </a:t>
          </a:r>
          <a:r>
            <a:rPr lang="en-US" altLang="zh-TW" dirty="0" smtClean="0">
              <a:latin typeface="+mj-ea"/>
              <a:ea typeface="+mj-ea"/>
            </a:rPr>
            <a:t/>
          </a:r>
          <a:br>
            <a:rPr lang="en-US" altLang="zh-TW" dirty="0" smtClean="0">
              <a:latin typeface="+mj-ea"/>
              <a:ea typeface="+mj-ea"/>
            </a:rPr>
          </a:br>
          <a:r>
            <a:rPr lang="en-US" altLang="zh-TW" dirty="0" smtClean="0">
              <a:latin typeface="+mj-ea"/>
              <a:ea typeface="+mj-ea"/>
            </a:rPr>
            <a:t>44%</a:t>
          </a:r>
          <a:endParaRPr lang="zh-HK" altLang="en-US" dirty="0"/>
        </a:p>
      </dgm:t>
    </dgm:pt>
    <dgm:pt modelId="{A083A3B9-D962-4F22-BC3E-900CAAB2D819}" type="parTrans" cxnId="{22482544-711D-40DB-A846-DFF668FCCBF2}">
      <dgm:prSet/>
      <dgm:spPr/>
      <dgm:t>
        <a:bodyPr/>
        <a:lstStyle/>
        <a:p>
          <a:endParaRPr lang="zh-HK" altLang="en-US"/>
        </a:p>
      </dgm:t>
    </dgm:pt>
    <dgm:pt modelId="{7B2FA185-980E-4132-B216-1F5C77ACD83F}" type="sibTrans" cxnId="{22482544-711D-40DB-A846-DFF668FCCBF2}">
      <dgm:prSet/>
      <dgm:spPr/>
      <dgm:t>
        <a:bodyPr/>
        <a:lstStyle/>
        <a:p>
          <a:endParaRPr lang="zh-HK" altLang="en-US"/>
        </a:p>
      </dgm:t>
    </dgm:pt>
    <dgm:pt modelId="{0130767A-80D1-4E96-9EF0-0A1F2506FFE5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文化適應容易</a:t>
          </a:r>
          <a:r>
            <a:rPr lang="en-US" altLang="zh-TW" dirty="0" smtClean="0">
              <a:latin typeface="+mj-ea"/>
              <a:ea typeface="+mj-ea"/>
            </a:rPr>
            <a:t/>
          </a:r>
          <a:br>
            <a:rPr lang="en-US" altLang="zh-TW" dirty="0" smtClean="0">
              <a:latin typeface="+mj-ea"/>
              <a:ea typeface="+mj-ea"/>
            </a:rPr>
          </a:br>
          <a:r>
            <a:rPr lang="en-US" altLang="zh-TW" dirty="0" smtClean="0">
              <a:latin typeface="+mj-ea"/>
              <a:ea typeface="+mj-ea"/>
            </a:rPr>
            <a:t>36.9%</a:t>
          </a:r>
          <a:endParaRPr lang="zh-HK" altLang="en-US" dirty="0"/>
        </a:p>
      </dgm:t>
    </dgm:pt>
    <dgm:pt modelId="{703A035D-0A4E-4DE3-A883-754546A04FB7}" type="parTrans" cxnId="{77BC0286-9273-40DF-BDEF-8E42305AFDB9}">
      <dgm:prSet/>
      <dgm:spPr/>
      <dgm:t>
        <a:bodyPr/>
        <a:lstStyle/>
        <a:p>
          <a:endParaRPr lang="zh-HK" altLang="en-US"/>
        </a:p>
      </dgm:t>
    </dgm:pt>
    <dgm:pt modelId="{3580EE16-750F-4C1E-8B6A-C1A379A32C4C}" type="sibTrans" cxnId="{77BC0286-9273-40DF-BDEF-8E42305AFDB9}">
      <dgm:prSet/>
      <dgm:spPr/>
      <dgm:t>
        <a:bodyPr/>
        <a:lstStyle/>
        <a:p>
          <a:endParaRPr lang="zh-HK" altLang="en-US"/>
        </a:p>
      </dgm:t>
    </dgm:pt>
    <dgm:pt modelId="{91184A56-7DCB-4376-B939-033AC8015EE3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良好的學術品質</a:t>
          </a:r>
          <a:r>
            <a:rPr lang="en-US" altLang="zh-TW" dirty="0" smtClean="0">
              <a:latin typeface="+mj-ea"/>
              <a:ea typeface="+mj-ea"/>
            </a:rPr>
            <a:t/>
          </a:r>
          <a:br>
            <a:rPr lang="en-US" altLang="zh-TW" dirty="0" smtClean="0">
              <a:latin typeface="+mj-ea"/>
              <a:ea typeface="+mj-ea"/>
            </a:rPr>
          </a:br>
          <a:r>
            <a:rPr lang="zh-TW" altLang="en-US" dirty="0" smtClean="0">
              <a:latin typeface="+mj-ea"/>
              <a:ea typeface="+mj-ea"/>
            </a:rPr>
            <a:t>及聲譽</a:t>
          </a:r>
          <a:r>
            <a:rPr lang="en-US" altLang="zh-TW" dirty="0" smtClean="0">
              <a:latin typeface="+mj-ea"/>
              <a:ea typeface="+mj-ea"/>
            </a:rPr>
            <a:t/>
          </a:r>
          <a:br>
            <a:rPr lang="en-US" altLang="zh-TW" dirty="0" smtClean="0">
              <a:latin typeface="+mj-ea"/>
              <a:ea typeface="+mj-ea"/>
            </a:rPr>
          </a:br>
          <a:r>
            <a:rPr lang="en-US" altLang="zh-TW" dirty="0" smtClean="0">
              <a:latin typeface="+mj-ea"/>
              <a:ea typeface="+mj-ea"/>
            </a:rPr>
            <a:t>42.3%</a:t>
          </a:r>
          <a:endParaRPr lang="zh-HK" altLang="en-US" dirty="0"/>
        </a:p>
      </dgm:t>
    </dgm:pt>
    <dgm:pt modelId="{2A2791D1-0EEB-4EE3-AB5D-C201C492EBE4}" type="parTrans" cxnId="{0762E506-EB53-4B0E-AEB5-59E1BB59FF6D}">
      <dgm:prSet/>
      <dgm:spPr/>
      <dgm:t>
        <a:bodyPr/>
        <a:lstStyle/>
        <a:p>
          <a:endParaRPr lang="zh-HK" altLang="en-US"/>
        </a:p>
      </dgm:t>
    </dgm:pt>
    <dgm:pt modelId="{018E2266-9A0A-4C1D-8473-267879AE7EA7}" type="sibTrans" cxnId="{0762E506-EB53-4B0E-AEB5-59E1BB59FF6D}">
      <dgm:prSet/>
      <dgm:spPr/>
      <dgm:t>
        <a:bodyPr/>
        <a:lstStyle/>
        <a:p>
          <a:endParaRPr lang="zh-HK" altLang="en-US"/>
        </a:p>
      </dgm:t>
    </dgm:pt>
    <dgm:pt modelId="{3F50D4DB-E847-4941-945C-361E61256B0D}" type="pres">
      <dgm:prSet presAssocID="{F279E4ED-44C4-42E6-8A57-BB139244C4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C24BBBEE-5DD9-46FA-B874-E7E7D3C92B78}" type="pres">
      <dgm:prSet presAssocID="{353F3718-5C04-47B5-858E-775C669771E9}" presName="node" presStyleLbl="node1" presStyleIdx="0" presStyleCnt="3" custScaleX="9158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69325D9-2657-4F16-97E1-F71A05B0104E}" type="pres">
      <dgm:prSet presAssocID="{7B2FA185-980E-4132-B216-1F5C77ACD83F}" presName="sibTrans" presStyleCnt="0"/>
      <dgm:spPr/>
    </dgm:pt>
    <dgm:pt modelId="{E2CE4A41-1E6E-400E-9380-44DD7850F624}" type="pres">
      <dgm:prSet presAssocID="{91184A56-7DCB-4376-B939-033AC8015E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3852476-E8F3-445E-AE2D-B91DA7346064}" type="pres">
      <dgm:prSet presAssocID="{018E2266-9A0A-4C1D-8473-267879AE7EA7}" presName="sibTrans" presStyleCnt="0"/>
      <dgm:spPr/>
    </dgm:pt>
    <dgm:pt modelId="{6D95B02E-37E5-4812-8238-C30782F8ABED}" type="pres">
      <dgm:prSet presAssocID="{0130767A-80D1-4E96-9EF0-0A1F2506FF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7D0948D8-F599-4C3A-A7D9-D2FAEB6B66F7}" type="presOf" srcId="{91184A56-7DCB-4376-B939-033AC8015EE3}" destId="{E2CE4A41-1E6E-400E-9380-44DD7850F624}" srcOrd="0" destOrd="0" presId="urn:microsoft.com/office/officeart/2005/8/layout/default"/>
    <dgm:cxn modelId="{0762E506-EB53-4B0E-AEB5-59E1BB59FF6D}" srcId="{F279E4ED-44C4-42E6-8A57-BB139244C47A}" destId="{91184A56-7DCB-4376-B939-033AC8015EE3}" srcOrd="1" destOrd="0" parTransId="{2A2791D1-0EEB-4EE3-AB5D-C201C492EBE4}" sibTransId="{018E2266-9A0A-4C1D-8473-267879AE7EA7}"/>
    <dgm:cxn modelId="{907F3276-76D3-4411-9A42-1830610BAE8F}" type="presOf" srcId="{F279E4ED-44C4-42E6-8A57-BB139244C47A}" destId="{3F50D4DB-E847-4941-945C-361E61256B0D}" srcOrd="0" destOrd="0" presId="urn:microsoft.com/office/officeart/2005/8/layout/default"/>
    <dgm:cxn modelId="{77BC0286-9273-40DF-BDEF-8E42305AFDB9}" srcId="{F279E4ED-44C4-42E6-8A57-BB139244C47A}" destId="{0130767A-80D1-4E96-9EF0-0A1F2506FFE5}" srcOrd="2" destOrd="0" parTransId="{703A035D-0A4E-4DE3-A883-754546A04FB7}" sibTransId="{3580EE16-750F-4C1E-8B6A-C1A379A32C4C}"/>
    <dgm:cxn modelId="{22482544-711D-40DB-A846-DFF668FCCBF2}" srcId="{F279E4ED-44C4-42E6-8A57-BB139244C47A}" destId="{353F3718-5C04-47B5-858E-775C669771E9}" srcOrd="0" destOrd="0" parTransId="{A083A3B9-D962-4F22-BC3E-900CAAB2D819}" sibTransId="{7B2FA185-980E-4132-B216-1F5C77ACD83F}"/>
    <dgm:cxn modelId="{443CD66D-C747-4784-B450-0CFC60E1296F}" type="presOf" srcId="{353F3718-5C04-47B5-858E-775C669771E9}" destId="{C24BBBEE-5DD9-46FA-B874-E7E7D3C92B78}" srcOrd="0" destOrd="0" presId="urn:microsoft.com/office/officeart/2005/8/layout/default"/>
    <dgm:cxn modelId="{C4D36353-DBA0-4F51-AA63-FEAF9DEC3E9A}" type="presOf" srcId="{0130767A-80D1-4E96-9EF0-0A1F2506FFE5}" destId="{6D95B02E-37E5-4812-8238-C30782F8ABED}" srcOrd="0" destOrd="0" presId="urn:microsoft.com/office/officeart/2005/8/layout/default"/>
    <dgm:cxn modelId="{7E0A237E-4B24-474F-916A-743A7DEA007A}" type="presParOf" srcId="{3F50D4DB-E847-4941-945C-361E61256B0D}" destId="{C24BBBEE-5DD9-46FA-B874-E7E7D3C92B78}" srcOrd="0" destOrd="0" presId="urn:microsoft.com/office/officeart/2005/8/layout/default"/>
    <dgm:cxn modelId="{14F676BA-4D2E-4F0D-B440-08C940445243}" type="presParOf" srcId="{3F50D4DB-E847-4941-945C-361E61256B0D}" destId="{D69325D9-2657-4F16-97E1-F71A05B0104E}" srcOrd="1" destOrd="0" presId="urn:microsoft.com/office/officeart/2005/8/layout/default"/>
    <dgm:cxn modelId="{A79AE1B3-D5D3-41F3-897F-3DA392A07EE7}" type="presParOf" srcId="{3F50D4DB-E847-4941-945C-361E61256B0D}" destId="{E2CE4A41-1E6E-400E-9380-44DD7850F624}" srcOrd="2" destOrd="0" presId="urn:microsoft.com/office/officeart/2005/8/layout/default"/>
    <dgm:cxn modelId="{1ADF5425-2FA6-47FD-8935-1E78C9FD39B1}" type="presParOf" srcId="{3F50D4DB-E847-4941-945C-361E61256B0D}" destId="{53852476-E8F3-445E-AE2D-B91DA7346064}" srcOrd="3" destOrd="0" presId="urn:microsoft.com/office/officeart/2005/8/layout/default"/>
    <dgm:cxn modelId="{6B0637C9-7CF4-4307-A032-554B44D87F1C}" type="presParOf" srcId="{3F50D4DB-E847-4941-945C-361E61256B0D}" destId="{6D95B02E-37E5-4812-8238-C30782F8ABE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0142D9-764B-436B-A73F-C419C73EDF89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2E48A73E-F482-473A-8BC0-F1E72CFCC1BE}">
      <dgm:prSet phldrT="[文字]" custT="1"/>
      <dgm:spPr/>
      <dgm:t>
        <a:bodyPr/>
        <a:lstStyle/>
        <a:p>
          <a:r>
            <a:rPr lang="zh-TW" altLang="en-US" sz="2800" b="0" dirty="0" smtClean="0"/>
            <a:t>單招</a:t>
          </a:r>
          <a:r>
            <a:rPr lang="en-US" altLang="zh-TW" sz="2800" b="0" dirty="0" smtClean="0"/>
            <a:t>_</a:t>
          </a:r>
          <a:r>
            <a:rPr lang="zh-TW" altLang="en-US" sz="2800" b="0" dirty="0" smtClean="0"/>
            <a:t>第</a:t>
          </a:r>
          <a:r>
            <a:rPr lang="en-US" altLang="zh-TW" sz="2800" b="0" dirty="0" smtClean="0"/>
            <a:t>1</a:t>
          </a:r>
          <a:r>
            <a:rPr lang="zh-TW" altLang="en-US" sz="2800" b="0" dirty="0" smtClean="0"/>
            <a:t>次</a:t>
          </a:r>
          <a:endParaRPr lang="en-US" altLang="zh-TW" sz="2800" b="0" dirty="0" smtClean="0"/>
        </a:p>
        <a:p>
          <a:r>
            <a:rPr lang="en-US" altLang="zh-TW" b="0" dirty="0" smtClean="0"/>
            <a:t>(</a:t>
          </a:r>
          <a:r>
            <a:rPr lang="zh-TW" altLang="en-US" b="0" dirty="0" smtClean="0"/>
            <a:t>各大學</a:t>
          </a:r>
          <a:r>
            <a:rPr lang="en-US" altLang="zh-TW" b="0" dirty="0" smtClean="0"/>
            <a:t>)</a:t>
          </a:r>
          <a:br>
            <a:rPr lang="en-US" altLang="zh-TW" b="0" dirty="0" smtClean="0"/>
          </a:br>
          <a:r>
            <a:rPr lang="zh-TW" altLang="en-US" b="0" dirty="0" smtClean="0"/>
            <a:t>預計</a:t>
          </a:r>
          <a:r>
            <a:rPr lang="en-US" altLang="zh-TW" sz="2000" b="0" dirty="0" smtClean="0"/>
            <a:t>2/28</a:t>
          </a:r>
          <a:r>
            <a:rPr lang="zh-TW" altLang="en-US" sz="2000" b="0" dirty="0" smtClean="0"/>
            <a:t>前放榜</a:t>
          </a:r>
          <a:endParaRPr lang="zh-HK" altLang="en-US" sz="3200" b="0" dirty="0"/>
        </a:p>
      </dgm:t>
    </dgm:pt>
    <dgm:pt modelId="{18D3B32D-0860-44CA-A51F-799F609388AE}" type="parTrans" cxnId="{BFB21CAB-FFE7-4142-A516-AA0E100B4720}">
      <dgm:prSet/>
      <dgm:spPr/>
      <dgm:t>
        <a:bodyPr/>
        <a:lstStyle/>
        <a:p>
          <a:endParaRPr lang="zh-HK" altLang="en-US"/>
        </a:p>
      </dgm:t>
    </dgm:pt>
    <dgm:pt modelId="{81F79363-F278-430C-B1E5-B693492AF439}" type="sibTrans" cxnId="{BFB21CAB-FFE7-4142-A516-AA0E100B4720}">
      <dgm:prSet/>
      <dgm:spPr/>
      <dgm:t>
        <a:bodyPr/>
        <a:lstStyle/>
        <a:p>
          <a:endParaRPr lang="zh-HK" altLang="en-US"/>
        </a:p>
      </dgm:t>
    </dgm:pt>
    <dgm:pt modelId="{4C38DAD9-86FB-41F5-882E-E27AFFCDBA76}">
      <dgm:prSet phldrT="[文字]" custT="1"/>
      <dgm:spPr/>
      <dgm:t>
        <a:bodyPr/>
        <a:lstStyle/>
        <a:p>
          <a:r>
            <a:rPr lang="zh-TW" altLang="en-US" sz="2000" b="0" dirty="0" smtClean="0"/>
            <a:t>個人申請</a:t>
          </a:r>
          <a:r>
            <a:rPr lang="zh-TW" altLang="en-US" sz="2000" b="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altLang="en-US" sz="2000" b="0" dirty="0" smtClean="0"/>
            <a:t>聯合分發</a:t>
          </a:r>
          <a:endParaRPr lang="en-US" altLang="zh-TW" sz="2000" b="0" dirty="0" smtClean="0"/>
        </a:p>
        <a:p>
          <a:r>
            <a:rPr lang="zh-TW" altLang="en-US" sz="2000" b="0" dirty="0" smtClean="0"/>
            <a:t>及</a:t>
          </a:r>
          <a:r>
            <a:rPr lang="zh-TW" altLang="en-US" sz="2000" b="0" i="0" dirty="0" smtClean="0"/>
            <a:t>僑先部</a:t>
          </a:r>
          <a:r>
            <a:rPr lang="zh-TW" altLang="en-US" sz="2000" b="0" i="1" dirty="0" smtClean="0"/>
            <a:t> </a:t>
          </a:r>
          <a:endParaRPr lang="en-US" altLang="zh-TW" sz="2000" b="0" dirty="0" smtClean="0"/>
        </a:p>
        <a:p>
          <a:r>
            <a:rPr lang="en-US" altLang="zh-TW" sz="1500" b="0" dirty="0" smtClean="0"/>
            <a:t> </a:t>
          </a:r>
          <a:r>
            <a:rPr lang="en-US" altLang="zh-TW" sz="1800" b="0" dirty="0" smtClean="0"/>
            <a:t>(</a:t>
          </a:r>
          <a:r>
            <a:rPr lang="zh-TW" altLang="en-US" sz="1800" b="0" dirty="0" smtClean="0"/>
            <a:t>聯招</a:t>
          </a:r>
          <a:r>
            <a:rPr lang="en-US" altLang="zh-TW" sz="1800" b="0" dirty="0" smtClean="0"/>
            <a:t>)</a:t>
          </a:r>
        </a:p>
      </dgm:t>
    </dgm:pt>
    <dgm:pt modelId="{4C2F7AA9-DD34-4E33-A6CA-34113923AB3C}" type="parTrans" cxnId="{4814A1A5-93CC-44FD-A109-B4A61C34B9F1}">
      <dgm:prSet/>
      <dgm:spPr/>
      <dgm:t>
        <a:bodyPr/>
        <a:lstStyle/>
        <a:p>
          <a:endParaRPr lang="zh-HK" altLang="en-US"/>
        </a:p>
      </dgm:t>
    </dgm:pt>
    <dgm:pt modelId="{7AD462E0-2D1F-47D3-874D-85DD76F8C70E}" type="sibTrans" cxnId="{4814A1A5-93CC-44FD-A109-B4A61C34B9F1}">
      <dgm:prSet/>
      <dgm:spPr/>
      <dgm:t>
        <a:bodyPr/>
        <a:lstStyle/>
        <a:p>
          <a:endParaRPr lang="zh-HK" altLang="en-US"/>
        </a:p>
      </dgm:t>
    </dgm:pt>
    <dgm:pt modelId="{F716A815-BBFD-4891-9971-0C0387CBA91A}">
      <dgm:prSet phldrT="[文字]" custT="1"/>
      <dgm:spPr/>
      <dgm:t>
        <a:bodyPr/>
        <a:lstStyle/>
        <a:p>
          <a:r>
            <a:rPr lang="zh-TW" altLang="en-US" sz="2800" b="0" dirty="0" smtClean="0"/>
            <a:t>單招</a:t>
          </a:r>
          <a:r>
            <a:rPr lang="en-US" altLang="zh-TW" sz="2800" b="0" dirty="0" smtClean="0"/>
            <a:t>_</a:t>
          </a:r>
          <a:r>
            <a:rPr lang="zh-TW" altLang="en-US" sz="2800" b="0" dirty="0" smtClean="0"/>
            <a:t>第</a:t>
          </a:r>
          <a:r>
            <a:rPr lang="en-US" altLang="zh-TW" sz="2800" b="0" dirty="0" smtClean="0"/>
            <a:t>2</a:t>
          </a:r>
          <a:r>
            <a:rPr lang="zh-TW" altLang="en-US" sz="2800" b="0" dirty="0" smtClean="0"/>
            <a:t>次</a:t>
          </a:r>
          <a:endParaRPr lang="en-US" altLang="zh-TW" sz="2800" b="0" dirty="0" smtClean="0"/>
        </a:p>
        <a:p>
          <a:r>
            <a:rPr lang="en-US" altLang="zh-TW" sz="1800" b="0" dirty="0" smtClean="0"/>
            <a:t>(</a:t>
          </a:r>
          <a:r>
            <a:rPr lang="zh-TW" altLang="en-US" sz="1800" b="0" dirty="0" smtClean="0"/>
            <a:t>各大學</a:t>
          </a:r>
          <a:r>
            <a:rPr lang="en-US" altLang="zh-TW" sz="1800" b="0" dirty="0" smtClean="0"/>
            <a:t>)</a:t>
          </a:r>
          <a:br>
            <a:rPr lang="en-US" altLang="zh-TW" sz="1800" b="0" dirty="0" smtClean="0"/>
          </a:br>
          <a:r>
            <a:rPr lang="en-US" altLang="zh-TW" sz="2000" b="0" dirty="0" smtClean="0"/>
            <a:t>8</a:t>
          </a:r>
          <a:r>
            <a:rPr lang="zh-TW" altLang="en-US" sz="2000" b="0" dirty="0" smtClean="0"/>
            <a:t>月</a:t>
          </a:r>
          <a:r>
            <a:rPr lang="en-US" altLang="zh-TW" sz="2000" b="0" dirty="0" smtClean="0"/>
            <a:t>1</a:t>
          </a:r>
          <a:r>
            <a:rPr lang="zh-TW" altLang="en-US" sz="2000" b="0" dirty="0" smtClean="0"/>
            <a:t>日以後放榜</a:t>
          </a:r>
          <a:endParaRPr lang="zh-HK" altLang="en-US" sz="2000" b="0" dirty="0"/>
        </a:p>
      </dgm:t>
    </dgm:pt>
    <dgm:pt modelId="{E4383DCB-527C-426B-8FCE-6BB4A416AA77}" type="sibTrans" cxnId="{3B00362A-7BB9-4DA3-953E-3E911058F742}">
      <dgm:prSet/>
      <dgm:spPr/>
      <dgm:t>
        <a:bodyPr/>
        <a:lstStyle/>
        <a:p>
          <a:endParaRPr lang="zh-HK" altLang="en-US"/>
        </a:p>
      </dgm:t>
    </dgm:pt>
    <dgm:pt modelId="{3174CB3B-4875-4AEA-8A14-1E121CC976A4}" type="parTrans" cxnId="{3B00362A-7BB9-4DA3-953E-3E911058F742}">
      <dgm:prSet/>
      <dgm:spPr/>
      <dgm:t>
        <a:bodyPr/>
        <a:lstStyle/>
        <a:p>
          <a:endParaRPr lang="zh-HK" altLang="en-US"/>
        </a:p>
      </dgm:t>
    </dgm:pt>
    <dgm:pt modelId="{4CC10DFB-BC5A-41B8-878E-DDE0DB528B38}" type="pres">
      <dgm:prSet presAssocID="{2F0142D9-764B-436B-A73F-C419C73ED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EEFFF786-A6B1-47E8-BAC7-2CF1E86B59D6}" type="pres">
      <dgm:prSet presAssocID="{2E48A73E-F482-473A-8BC0-F1E72CFCC1BE}" presName="composite" presStyleCnt="0"/>
      <dgm:spPr/>
      <dgm:t>
        <a:bodyPr/>
        <a:lstStyle/>
        <a:p>
          <a:endParaRPr lang="zh-HK" altLang="en-US"/>
        </a:p>
      </dgm:t>
    </dgm:pt>
    <dgm:pt modelId="{0E90AE0B-9B07-486E-8401-C5A8ABA94F99}" type="pres">
      <dgm:prSet presAssocID="{2E48A73E-F482-473A-8BC0-F1E72CFCC1BE}" presName="bentUpArrow1" presStyleLbl="alignImgPlace1" presStyleIdx="0" presStyleCnt="2" custScaleX="121074" custScaleY="122254" custLinFactNeighborX="-35884" custLinFactNeighborY="15860"/>
      <dgm:spPr/>
      <dgm:t>
        <a:bodyPr/>
        <a:lstStyle/>
        <a:p>
          <a:endParaRPr lang="zh-HK" altLang="en-US"/>
        </a:p>
      </dgm:t>
    </dgm:pt>
    <dgm:pt modelId="{B9FF5EA1-6F57-4FEE-8E20-94DF8BCC1643}" type="pres">
      <dgm:prSet presAssocID="{2E48A73E-F482-473A-8BC0-F1E72CFCC1BE}" presName="ParentText" presStyleLbl="node1" presStyleIdx="0" presStyleCnt="3" custScaleX="132500" custScaleY="85023" custLinFactNeighborX="-37728" custLinFactNeighborY="71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47FC149-3B00-4454-A885-E440F5FFF535}" type="pres">
      <dgm:prSet presAssocID="{2E48A73E-F482-473A-8BC0-F1E72CFCC1BE}" presName="ChildText" presStyleLbl="revTx" presStyleIdx="0" presStyleCnt="2" custScaleX="320451" custLinFactX="24333" custLinFactNeighborX="100000" custLinFactNeighborY="1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F3AB7FD-19AC-4729-B329-3D417950DFFE}" type="pres">
      <dgm:prSet presAssocID="{81F79363-F278-430C-B1E5-B693492AF439}" presName="sibTrans" presStyleCnt="0"/>
      <dgm:spPr/>
      <dgm:t>
        <a:bodyPr/>
        <a:lstStyle/>
        <a:p>
          <a:endParaRPr lang="zh-HK" altLang="en-US"/>
        </a:p>
      </dgm:t>
    </dgm:pt>
    <dgm:pt modelId="{EC4FD2AA-197C-400B-BC84-F42CBF5E51E4}" type="pres">
      <dgm:prSet presAssocID="{4C38DAD9-86FB-41F5-882E-E27AFFCDBA76}" presName="composite" presStyleCnt="0"/>
      <dgm:spPr/>
      <dgm:t>
        <a:bodyPr/>
        <a:lstStyle/>
        <a:p>
          <a:endParaRPr lang="zh-HK" altLang="en-US"/>
        </a:p>
      </dgm:t>
    </dgm:pt>
    <dgm:pt modelId="{A4EBBCC2-F8F8-4D4E-94C9-3EF6A1EC9AB6}" type="pres">
      <dgm:prSet presAssocID="{4C38DAD9-86FB-41F5-882E-E27AFFCDBA76}" presName="bentUpArrow1" presStyleLbl="alignImgPlace1" presStyleIdx="1" presStyleCnt="2" custScaleX="126760" custScaleY="116373" custLinFactNeighborX="17673" custLinFactNeighborY="106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  <dgm:pt modelId="{1EBF1868-1290-4959-A720-78CD5AAAA0BB}" type="pres">
      <dgm:prSet presAssocID="{4C38DAD9-86FB-41F5-882E-E27AFFCDBA76}" presName="ParentText" presStyleLbl="node1" presStyleIdx="1" presStyleCnt="3" custScaleX="177630" custScaleY="123001" custLinFactNeighborX="-47891" custLinFactNeighborY="-150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B7F8BBA-D0FE-4EF7-A3F4-4FDF13989D68}" type="pres">
      <dgm:prSet presAssocID="{4C38DAD9-86FB-41F5-882E-E27AFFCDBA76}" presName="ChildText" presStyleLbl="revTx" presStyleIdx="1" presStyleCnt="2" custScaleX="185385" custLinFactNeighborX="48430" custLinFactNeighborY="-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80A214A-0287-4A44-92D4-0789A369A2D2}" type="pres">
      <dgm:prSet presAssocID="{7AD462E0-2D1F-47D3-874D-85DD76F8C70E}" presName="sibTrans" presStyleCnt="0"/>
      <dgm:spPr/>
      <dgm:t>
        <a:bodyPr/>
        <a:lstStyle/>
        <a:p>
          <a:endParaRPr lang="zh-HK" altLang="en-US"/>
        </a:p>
      </dgm:t>
    </dgm:pt>
    <dgm:pt modelId="{B9178162-4598-4F3D-9D70-A31B9E3A9753}" type="pres">
      <dgm:prSet presAssocID="{F716A815-BBFD-4891-9971-0C0387CBA91A}" presName="composite" presStyleCnt="0"/>
      <dgm:spPr/>
      <dgm:t>
        <a:bodyPr/>
        <a:lstStyle/>
        <a:p>
          <a:endParaRPr lang="zh-HK" altLang="en-US"/>
        </a:p>
      </dgm:t>
    </dgm:pt>
    <dgm:pt modelId="{44FED30D-42C1-4C2F-9F06-E9F70B2117F2}" type="pres">
      <dgm:prSet presAssocID="{F716A815-BBFD-4891-9971-0C0387CBA91A}" presName="ParentText" presStyleLbl="node1" presStyleIdx="2" presStyleCnt="3" custScaleX="127423" custScaleY="85023" custLinFactNeighborX="13269" custLinFactNeighborY="14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B2623CAE-3097-4313-947C-030E4490C187}" type="presOf" srcId="{F716A815-BBFD-4891-9971-0C0387CBA91A}" destId="{44FED30D-42C1-4C2F-9F06-E9F70B2117F2}" srcOrd="0" destOrd="0" presId="urn:microsoft.com/office/officeart/2005/8/layout/StepDownProcess"/>
    <dgm:cxn modelId="{3CC314B6-BDDD-442C-B7B7-C158657FCA3C}" type="presOf" srcId="{2F0142D9-764B-436B-A73F-C419C73EDF89}" destId="{4CC10DFB-BC5A-41B8-878E-DDE0DB528B38}" srcOrd="0" destOrd="0" presId="urn:microsoft.com/office/officeart/2005/8/layout/StepDownProcess"/>
    <dgm:cxn modelId="{3B00362A-7BB9-4DA3-953E-3E911058F742}" srcId="{2F0142D9-764B-436B-A73F-C419C73EDF89}" destId="{F716A815-BBFD-4891-9971-0C0387CBA91A}" srcOrd="2" destOrd="0" parTransId="{3174CB3B-4875-4AEA-8A14-1E121CC976A4}" sibTransId="{E4383DCB-527C-426B-8FCE-6BB4A416AA77}"/>
    <dgm:cxn modelId="{769E7103-0060-4E12-8DA0-6B0CE485508C}" type="presOf" srcId="{4C38DAD9-86FB-41F5-882E-E27AFFCDBA76}" destId="{1EBF1868-1290-4959-A720-78CD5AAAA0BB}" srcOrd="0" destOrd="0" presId="urn:microsoft.com/office/officeart/2005/8/layout/StepDownProcess"/>
    <dgm:cxn modelId="{BA68B756-F4BB-4005-B61A-CD6E62CF59C4}" type="presOf" srcId="{2E48A73E-F482-473A-8BC0-F1E72CFCC1BE}" destId="{B9FF5EA1-6F57-4FEE-8E20-94DF8BCC1643}" srcOrd="0" destOrd="0" presId="urn:microsoft.com/office/officeart/2005/8/layout/StepDownProcess"/>
    <dgm:cxn modelId="{BFB21CAB-FFE7-4142-A516-AA0E100B4720}" srcId="{2F0142D9-764B-436B-A73F-C419C73EDF89}" destId="{2E48A73E-F482-473A-8BC0-F1E72CFCC1BE}" srcOrd="0" destOrd="0" parTransId="{18D3B32D-0860-44CA-A51F-799F609388AE}" sibTransId="{81F79363-F278-430C-B1E5-B693492AF439}"/>
    <dgm:cxn modelId="{4814A1A5-93CC-44FD-A109-B4A61C34B9F1}" srcId="{2F0142D9-764B-436B-A73F-C419C73EDF89}" destId="{4C38DAD9-86FB-41F5-882E-E27AFFCDBA76}" srcOrd="1" destOrd="0" parTransId="{4C2F7AA9-DD34-4E33-A6CA-34113923AB3C}" sibTransId="{7AD462E0-2D1F-47D3-874D-85DD76F8C70E}"/>
    <dgm:cxn modelId="{DE30ED0E-EF49-4030-9A14-03218ECE56C8}" type="presParOf" srcId="{4CC10DFB-BC5A-41B8-878E-DDE0DB528B38}" destId="{EEFFF786-A6B1-47E8-BAC7-2CF1E86B59D6}" srcOrd="0" destOrd="0" presId="urn:microsoft.com/office/officeart/2005/8/layout/StepDownProcess"/>
    <dgm:cxn modelId="{25A7879E-DAE5-4D28-AA2E-A35812FA6658}" type="presParOf" srcId="{EEFFF786-A6B1-47E8-BAC7-2CF1E86B59D6}" destId="{0E90AE0B-9B07-486E-8401-C5A8ABA94F99}" srcOrd="0" destOrd="0" presId="urn:microsoft.com/office/officeart/2005/8/layout/StepDownProcess"/>
    <dgm:cxn modelId="{E4A2EC6C-06CE-4ED1-A33E-D1B32E1DE5BD}" type="presParOf" srcId="{EEFFF786-A6B1-47E8-BAC7-2CF1E86B59D6}" destId="{B9FF5EA1-6F57-4FEE-8E20-94DF8BCC1643}" srcOrd="1" destOrd="0" presId="urn:microsoft.com/office/officeart/2005/8/layout/StepDownProcess"/>
    <dgm:cxn modelId="{D26ABA18-9A9E-4C97-B7E0-E31E5FC8562C}" type="presParOf" srcId="{EEFFF786-A6B1-47E8-BAC7-2CF1E86B59D6}" destId="{E47FC149-3B00-4454-A885-E440F5FFF535}" srcOrd="2" destOrd="0" presId="urn:microsoft.com/office/officeart/2005/8/layout/StepDownProcess"/>
    <dgm:cxn modelId="{F1BE25AA-CC1C-4D6E-9DDF-B93F431BBBF5}" type="presParOf" srcId="{4CC10DFB-BC5A-41B8-878E-DDE0DB528B38}" destId="{EF3AB7FD-19AC-4729-B329-3D417950DFFE}" srcOrd="1" destOrd="0" presId="urn:microsoft.com/office/officeart/2005/8/layout/StepDownProcess"/>
    <dgm:cxn modelId="{7191776F-5A45-4D73-91A0-63976D61C42E}" type="presParOf" srcId="{4CC10DFB-BC5A-41B8-878E-DDE0DB528B38}" destId="{EC4FD2AA-197C-400B-BC84-F42CBF5E51E4}" srcOrd="2" destOrd="0" presId="urn:microsoft.com/office/officeart/2005/8/layout/StepDownProcess"/>
    <dgm:cxn modelId="{26D50215-78DB-4CB8-B850-241A185A687E}" type="presParOf" srcId="{EC4FD2AA-197C-400B-BC84-F42CBF5E51E4}" destId="{A4EBBCC2-F8F8-4D4E-94C9-3EF6A1EC9AB6}" srcOrd="0" destOrd="0" presId="urn:microsoft.com/office/officeart/2005/8/layout/StepDownProcess"/>
    <dgm:cxn modelId="{578CCDE1-8317-406F-87DC-37A41407C61C}" type="presParOf" srcId="{EC4FD2AA-197C-400B-BC84-F42CBF5E51E4}" destId="{1EBF1868-1290-4959-A720-78CD5AAAA0BB}" srcOrd="1" destOrd="0" presId="urn:microsoft.com/office/officeart/2005/8/layout/StepDownProcess"/>
    <dgm:cxn modelId="{4681DD04-542D-46D2-9388-67BC78E694A4}" type="presParOf" srcId="{EC4FD2AA-197C-400B-BC84-F42CBF5E51E4}" destId="{2B7F8BBA-D0FE-4EF7-A3F4-4FDF13989D68}" srcOrd="2" destOrd="0" presId="urn:microsoft.com/office/officeart/2005/8/layout/StepDownProcess"/>
    <dgm:cxn modelId="{1AD2F6B8-A897-4FD2-B548-24F96A98628F}" type="presParOf" srcId="{4CC10DFB-BC5A-41B8-878E-DDE0DB528B38}" destId="{F80A214A-0287-4A44-92D4-0789A369A2D2}" srcOrd="3" destOrd="0" presId="urn:microsoft.com/office/officeart/2005/8/layout/StepDownProcess"/>
    <dgm:cxn modelId="{E14168E3-AD7C-42A4-834A-81A6ACE8886F}" type="presParOf" srcId="{4CC10DFB-BC5A-41B8-878E-DDE0DB528B38}" destId="{B9178162-4598-4F3D-9D70-A31B9E3A9753}" srcOrd="4" destOrd="0" presId="urn:microsoft.com/office/officeart/2005/8/layout/StepDownProcess"/>
    <dgm:cxn modelId="{7E7B7895-7717-490B-81CE-54E5E3C4EBB7}" type="presParOf" srcId="{B9178162-4598-4F3D-9D70-A31B9E3A9753}" destId="{44FED30D-42C1-4C2F-9F06-E9F70B2117F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60C2C-CB1C-49C0-BA0F-871EDBC01156}">
      <dsp:nvSpPr>
        <dsp:cNvPr id="0" name=""/>
        <dsp:cNvSpPr/>
      </dsp:nvSpPr>
      <dsp:spPr>
        <a:xfrm>
          <a:off x="209078" y="803147"/>
          <a:ext cx="797415" cy="797415"/>
        </a:xfrm>
        <a:prstGeom prst="ellipse">
          <a:avLst/>
        </a:prstGeom>
        <a:solidFill>
          <a:srgbClr val="FA9797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B04BF7-8B21-450D-BD6C-7C74998ADC6F}">
      <dsp:nvSpPr>
        <dsp:cNvPr id="0" name=""/>
        <dsp:cNvSpPr/>
      </dsp:nvSpPr>
      <dsp:spPr>
        <a:xfrm>
          <a:off x="607785" y="803147"/>
          <a:ext cx="4254501" cy="79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smtClean="0"/>
            <a:t>1. </a:t>
          </a:r>
          <a:r>
            <a:rPr lang="zh-TW" altLang="en-US" sz="2700" kern="1200" dirty="0" smtClean="0">
              <a:solidFill>
                <a:srgbClr val="993300"/>
              </a:solidFill>
            </a:rPr>
            <a:t>優質的高教品質</a:t>
          </a:r>
          <a:endParaRPr lang="zh-HK" altLang="en-US" sz="2700" kern="1200" dirty="0">
            <a:solidFill>
              <a:srgbClr val="993300"/>
            </a:solidFill>
          </a:endParaRPr>
        </a:p>
      </dsp:txBody>
      <dsp:txXfrm>
        <a:off x="607785" y="803147"/>
        <a:ext cx="4254501" cy="797415"/>
      </dsp:txXfrm>
    </dsp:sp>
    <dsp:sp modelId="{D90B37B2-71C0-4C70-93B3-3FF2BC1F24C9}">
      <dsp:nvSpPr>
        <dsp:cNvPr id="0" name=""/>
        <dsp:cNvSpPr/>
      </dsp:nvSpPr>
      <dsp:spPr>
        <a:xfrm>
          <a:off x="209078" y="1600562"/>
          <a:ext cx="797415" cy="797415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D8BE94-CBA8-4F91-8A69-491F366C966E}">
      <dsp:nvSpPr>
        <dsp:cNvPr id="0" name=""/>
        <dsp:cNvSpPr/>
      </dsp:nvSpPr>
      <dsp:spPr>
        <a:xfrm>
          <a:off x="607785" y="1600562"/>
          <a:ext cx="4254501" cy="79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/>
            <a:t>2. </a:t>
          </a:r>
          <a:r>
            <a:rPr lang="zh-TW" altLang="en-US" sz="2600" kern="1200" dirty="0" smtClean="0">
              <a:solidFill>
                <a:srgbClr val="C00000"/>
              </a:solidFill>
            </a:rPr>
            <a:t>學歷評審通過率高達</a:t>
          </a:r>
          <a:r>
            <a:rPr lang="en-US" altLang="en-US" sz="2400" b="1" kern="1200" dirty="0" smtClean="0">
              <a:solidFill>
                <a:srgbClr val="C00000"/>
              </a:solidFill>
            </a:rPr>
            <a:t>98.8%</a:t>
          </a:r>
          <a:endParaRPr lang="zh-HK" altLang="en-US" sz="2400" b="1" kern="1200" dirty="0">
            <a:solidFill>
              <a:srgbClr val="C00000"/>
            </a:solidFill>
          </a:endParaRPr>
        </a:p>
      </dsp:txBody>
      <dsp:txXfrm>
        <a:off x="607785" y="1600562"/>
        <a:ext cx="4254501" cy="797415"/>
      </dsp:txXfrm>
    </dsp:sp>
    <dsp:sp modelId="{68A1143C-E938-487C-A86B-C010AEC0548F}">
      <dsp:nvSpPr>
        <dsp:cNvPr id="0" name=""/>
        <dsp:cNvSpPr/>
      </dsp:nvSpPr>
      <dsp:spPr>
        <a:xfrm>
          <a:off x="209078" y="2397977"/>
          <a:ext cx="797415" cy="797415"/>
        </a:xfrm>
        <a:prstGeom prst="ellipse">
          <a:avLst/>
        </a:prstGeom>
        <a:solidFill>
          <a:srgbClr val="B1CAE3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3F87A3-9770-436A-BFD7-AC1CFEE34EEF}">
      <dsp:nvSpPr>
        <dsp:cNvPr id="0" name=""/>
        <dsp:cNvSpPr/>
      </dsp:nvSpPr>
      <dsp:spPr>
        <a:xfrm>
          <a:off x="607785" y="2397977"/>
          <a:ext cx="4254501" cy="79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smtClean="0"/>
            <a:t>3. </a:t>
          </a:r>
          <a:r>
            <a:rPr lang="zh-TW" altLang="en-US" sz="2700" b="1" kern="1200" dirty="0" smtClean="0">
              <a:solidFill>
                <a:srgbClr val="FF9900"/>
              </a:solidFill>
            </a:rPr>
            <a:t>多元學系選擇及職涯發展</a:t>
          </a:r>
          <a:endParaRPr lang="zh-HK" altLang="en-US" sz="2700" b="1" kern="1200" dirty="0">
            <a:solidFill>
              <a:srgbClr val="FF9900"/>
            </a:solidFill>
          </a:endParaRPr>
        </a:p>
      </dsp:txBody>
      <dsp:txXfrm>
        <a:off x="607785" y="2397977"/>
        <a:ext cx="4254501" cy="797415"/>
      </dsp:txXfrm>
    </dsp:sp>
    <dsp:sp modelId="{4CE6F986-58DC-414A-B465-3782FFE1CC04}">
      <dsp:nvSpPr>
        <dsp:cNvPr id="0" name=""/>
        <dsp:cNvSpPr/>
      </dsp:nvSpPr>
      <dsp:spPr>
        <a:xfrm>
          <a:off x="209078" y="3195392"/>
          <a:ext cx="797415" cy="797415"/>
        </a:xfrm>
        <a:prstGeom prst="ellipse">
          <a:avLst/>
        </a:prstGeom>
        <a:solidFill>
          <a:srgbClr val="FAB566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4139CA-0528-4BC5-8857-C68152B783DC}">
      <dsp:nvSpPr>
        <dsp:cNvPr id="0" name=""/>
        <dsp:cNvSpPr/>
      </dsp:nvSpPr>
      <dsp:spPr>
        <a:xfrm>
          <a:off x="607785" y="3195392"/>
          <a:ext cx="4254501" cy="79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smtClean="0"/>
            <a:t>4. </a:t>
          </a:r>
          <a:r>
            <a:rPr lang="zh-TW" altLang="en-US" sz="2700" kern="1200" dirty="0" smtClean="0"/>
            <a:t>學費及生活費合宜</a:t>
          </a:r>
          <a:endParaRPr lang="zh-HK" altLang="en-US" sz="2700" kern="1200" dirty="0"/>
        </a:p>
      </dsp:txBody>
      <dsp:txXfrm>
        <a:off x="607785" y="3195392"/>
        <a:ext cx="4254501" cy="797415"/>
      </dsp:txXfrm>
    </dsp:sp>
    <dsp:sp modelId="{8B8C1DC2-DD92-4D91-BA8A-C4E51395B17B}">
      <dsp:nvSpPr>
        <dsp:cNvPr id="0" name=""/>
        <dsp:cNvSpPr/>
      </dsp:nvSpPr>
      <dsp:spPr>
        <a:xfrm>
          <a:off x="209078" y="3992807"/>
          <a:ext cx="797415" cy="797415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0CB08D-CB0D-4080-9C21-83D6B3E6802D}">
      <dsp:nvSpPr>
        <dsp:cNvPr id="0" name=""/>
        <dsp:cNvSpPr/>
      </dsp:nvSpPr>
      <dsp:spPr>
        <a:xfrm>
          <a:off x="607785" y="3992807"/>
          <a:ext cx="4254501" cy="79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smtClean="0"/>
            <a:t>5. </a:t>
          </a:r>
          <a:r>
            <a:rPr lang="zh-TW" altLang="en-US" sz="2700" kern="1200" smtClean="0"/>
            <a:t>完善僑外生輔導及照顧</a:t>
          </a:r>
          <a:endParaRPr lang="zh-HK" altLang="en-US" sz="2700" kern="1200" dirty="0"/>
        </a:p>
      </dsp:txBody>
      <dsp:txXfrm>
        <a:off x="607785" y="3992807"/>
        <a:ext cx="4254501" cy="797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60C2C-CB1C-49C0-BA0F-871EDBC01156}">
      <dsp:nvSpPr>
        <dsp:cNvPr id="0" name=""/>
        <dsp:cNvSpPr/>
      </dsp:nvSpPr>
      <dsp:spPr>
        <a:xfrm>
          <a:off x="204085" y="437046"/>
          <a:ext cx="778372" cy="778372"/>
        </a:xfrm>
        <a:prstGeom prst="ellipse">
          <a:avLst/>
        </a:prstGeom>
        <a:solidFill>
          <a:srgbClr val="FA9797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B04BF7-8B21-450D-BD6C-7C74998ADC6F}">
      <dsp:nvSpPr>
        <dsp:cNvPr id="0" name=""/>
        <dsp:cNvSpPr/>
      </dsp:nvSpPr>
      <dsp:spPr>
        <a:xfrm>
          <a:off x="593271" y="437046"/>
          <a:ext cx="4152899" cy="77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6. </a:t>
          </a:r>
          <a:r>
            <a:rPr lang="zh-TW" altLang="en-US" sz="2800" kern="1200" dirty="0" smtClean="0"/>
            <a:t>極佳醫療品質</a:t>
          </a:r>
          <a:r>
            <a:rPr lang="en-US" altLang="en-US" sz="2800" kern="1200" dirty="0" smtClean="0"/>
            <a:t>-</a:t>
          </a:r>
          <a:r>
            <a:rPr lang="en-US" altLang="zh-TW" sz="2800" kern="1200" dirty="0" smtClean="0"/>
            <a:t>-</a:t>
          </a:r>
          <a:r>
            <a:rPr lang="zh-TW" altLang="en-US" sz="2800" kern="1200" dirty="0" smtClean="0"/>
            <a:t>全民健保</a:t>
          </a:r>
          <a:endParaRPr lang="zh-HK" altLang="en-US" sz="2800" kern="1200" dirty="0"/>
        </a:p>
      </dsp:txBody>
      <dsp:txXfrm>
        <a:off x="593271" y="437046"/>
        <a:ext cx="4152899" cy="778372"/>
      </dsp:txXfrm>
    </dsp:sp>
    <dsp:sp modelId="{363F74BE-18E1-46D2-9C9E-8C67432DA8CF}">
      <dsp:nvSpPr>
        <dsp:cNvPr id="0" name=""/>
        <dsp:cNvSpPr/>
      </dsp:nvSpPr>
      <dsp:spPr>
        <a:xfrm>
          <a:off x="204085" y="1215418"/>
          <a:ext cx="778372" cy="778372"/>
        </a:xfrm>
        <a:prstGeom prst="ellipse">
          <a:avLst/>
        </a:prstGeom>
        <a:solidFill>
          <a:srgbClr val="B1CAE3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46C9DA-8CDE-4293-8E0C-5D8BFBBA6E81}">
      <dsp:nvSpPr>
        <dsp:cNvPr id="0" name=""/>
        <dsp:cNvSpPr/>
      </dsp:nvSpPr>
      <dsp:spPr>
        <a:xfrm>
          <a:off x="593271" y="1215418"/>
          <a:ext cx="4152899" cy="77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7. </a:t>
          </a:r>
          <a:r>
            <a:rPr lang="zh-HK" altLang="en-US" sz="2800" kern="1200" dirty="0" smtClean="0"/>
            <a:t>國際接軌</a:t>
          </a:r>
        </a:p>
      </dsp:txBody>
      <dsp:txXfrm>
        <a:off x="593271" y="1215418"/>
        <a:ext cx="4152899" cy="778372"/>
      </dsp:txXfrm>
    </dsp:sp>
    <dsp:sp modelId="{0FB17727-499B-4D51-8F42-74F5A10A4F64}">
      <dsp:nvSpPr>
        <dsp:cNvPr id="0" name=""/>
        <dsp:cNvSpPr/>
      </dsp:nvSpPr>
      <dsp:spPr>
        <a:xfrm>
          <a:off x="204085" y="1993790"/>
          <a:ext cx="778372" cy="778372"/>
        </a:xfrm>
        <a:prstGeom prst="ellipse">
          <a:avLst/>
        </a:prstGeom>
        <a:solidFill>
          <a:srgbClr val="FBB99C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25992E-C1A1-4DC0-A013-5ECF0046CD5F}">
      <dsp:nvSpPr>
        <dsp:cNvPr id="0" name=""/>
        <dsp:cNvSpPr/>
      </dsp:nvSpPr>
      <dsp:spPr>
        <a:xfrm>
          <a:off x="593271" y="1993790"/>
          <a:ext cx="4152899" cy="77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8. </a:t>
          </a:r>
          <a:r>
            <a:rPr lang="zh-TW" altLang="en-US" sz="2800" kern="1200" dirty="0" smtClean="0"/>
            <a:t>語言、文化相通</a:t>
          </a:r>
          <a:endParaRPr lang="zh-HK" altLang="en-US" sz="2800" kern="1200" dirty="0" smtClean="0"/>
        </a:p>
      </dsp:txBody>
      <dsp:txXfrm>
        <a:off x="593271" y="1993790"/>
        <a:ext cx="4152899" cy="778372"/>
      </dsp:txXfrm>
    </dsp:sp>
    <dsp:sp modelId="{AC0BE1DF-6E2B-4CF3-ADFC-8CE24DBABE5E}">
      <dsp:nvSpPr>
        <dsp:cNvPr id="0" name=""/>
        <dsp:cNvSpPr/>
      </dsp:nvSpPr>
      <dsp:spPr>
        <a:xfrm>
          <a:off x="204085" y="2772162"/>
          <a:ext cx="778372" cy="7783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368BAD-2E8B-4B8E-95D2-60ECF690E5C9}">
      <dsp:nvSpPr>
        <dsp:cNvPr id="0" name=""/>
        <dsp:cNvSpPr/>
      </dsp:nvSpPr>
      <dsp:spPr>
        <a:xfrm>
          <a:off x="593271" y="2772162"/>
          <a:ext cx="4152899" cy="77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9. </a:t>
          </a:r>
          <a:r>
            <a:rPr lang="zh-TW" altLang="en-US" sz="2800" kern="1200" dirty="0" smtClean="0"/>
            <a:t>優質的居住及就學環境</a:t>
          </a:r>
          <a:endParaRPr lang="zh-HK" altLang="en-US" sz="2800" kern="1200" dirty="0" smtClean="0"/>
        </a:p>
      </dsp:txBody>
      <dsp:txXfrm>
        <a:off x="593271" y="2772162"/>
        <a:ext cx="4152899" cy="778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BBBEE-5DD9-46FA-B874-E7E7D3C92B78}">
      <dsp:nvSpPr>
        <dsp:cNvPr id="0" name=""/>
        <dsp:cNvSpPr/>
      </dsp:nvSpPr>
      <dsp:spPr>
        <a:xfrm>
          <a:off x="1974" y="655581"/>
          <a:ext cx="2584945" cy="1693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+mj-ea"/>
              <a:ea typeface="+mj-ea"/>
            </a:rPr>
            <a:t>留學費用考量 </a:t>
          </a:r>
          <a:r>
            <a:rPr lang="en-US" altLang="zh-TW" sz="2900" kern="1200" dirty="0" smtClean="0">
              <a:latin typeface="+mj-ea"/>
              <a:ea typeface="+mj-ea"/>
            </a:rPr>
            <a:t/>
          </a:r>
          <a:br>
            <a:rPr lang="en-US" altLang="zh-TW" sz="2900" kern="1200" dirty="0" smtClean="0">
              <a:latin typeface="+mj-ea"/>
              <a:ea typeface="+mj-ea"/>
            </a:rPr>
          </a:br>
          <a:r>
            <a:rPr lang="en-US" altLang="zh-TW" sz="2900" kern="1200" dirty="0" smtClean="0">
              <a:latin typeface="+mj-ea"/>
              <a:ea typeface="+mj-ea"/>
            </a:rPr>
            <a:t>44%</a:t>
          </a:r>
          <a:endParaRPr lang="zh-HK" altLang="en-US" sz="2900" kern="1200" dirty="0"/>
        </a:p>
      </dsp:txBody>
      <dsp:txXfrm>
        <a:off x="1974" y="655581"/>
        <a:ext cx="2584945" cy="1693565"/>
      </dsp:txXfrm>
    </dsp:sp>
    <dsp:sp modelId="{E2CE4A41-1E6E-400E-9380-44DD7850F624}">
      <dsp:nvSpPr>
        <dsp:cNvPr id="0" name=""/>
        <dsp:cNvSpPr/>
      </dsp:nvSpPr>
      <dsp:spPr>
        <a:xfrm>
          <a:off x="2869181" y="655581"/>
          <a:ext cx="2822609" cy="1693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+mj-ea"/>
              <a:ea typeface="+mj-ea"/>
            </a:rPr>
            <a:t>良好的學術品質</a:t>
          </a:r>
          <a:r>
            <a:rPr lang="en-US" altLang="zh-TW" sz="2900" kern="1200" dirty="0" smtClean="0">
              <a:latin typeface="+mj-ea"/>
              <a:ea typeface="+mj-ea"/>
            </a:rPr>
            <a:t/>
          </a:r>
          <a:br>
            <a:rPr lang="en-US" altLang="zh-TW" sz="2900" kern="1200" dirty="0" smtClean="0">
              <a:latin typeface="+mj-ea"/>
              <a:ea typeface="+mj-ea"/>
            </a:rPr>
          </a:br>
          <a:r>
            <a:rPr lang="zh-TW" altLang="en-US" sz="2900" kern="1200" dirty="0" smtClean="0">
              <a:latin typeface="+mj-ea"/>
              <a:ea typeface="+mj-ea"/>
            </a:rPr>
            <a:t>及聲譽</a:t>
          </a:r>
          <a:r>
            <a:rPr lang="en-US" altLang="zh-TW" sz="2900" kern="1200" dirty="0" smtClean="0">
              <a:latin typeface="+mj-ea"/>
              <a:ea typeface="+mj-ea"/>
            </a:rPr>
            <a:t/>
          </a:r>
          <a:br>
            <a:rPr lang="en-US" altLang="zh-TW" sz="2900" kern="1200" dirty="0" smtClean="0">
              <a:latin typeface="+mj-ea"/>
              <a:ea typeface="+mj-ea"/>
            </a:rPr>
          </a:br>
          <a:r>
            <a:rPr lang="en-US" altLang="zh-TW" sz="2900" kern="1200" dirty="0" smtClean="0">
              <a:latin typeface="+mj-ea"/>
              <a:ea typeface="+mj-ea"/>
            </a:rPr>
            <a:t>42.3%</a:t>
          </a:r>
          <a:endParaRPr lang="zh-HK" altLang="en-US" sz="2900" kern="1200" dirty="0"/>
        </a:p>
      </dsp:txBody>
      <dsp:txXfrm>
        <a:off x="2869181" y="655581"/>
        <a:ext cx="2822609" cy="1693565"/>
      </dsp:txXfrm>
    </dsp:sp>
    <dsp:sp modelId="{6D95B02E-37E5-4812-8238-C30782F8ABED}">
      <dsp:nvSpPr>
        <dsp:cNvPr id="0" name=""/>
        <dsp:cNvSpPr/>
      </dsp:nvSpPr>
      <dsp:spPr>
        <a:xfrm>
          <a:off x="5974051" y="655581"/>
          <a:ext cx="2822609" cy="1693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+mj-ea"/>
              <a:ea typeface="+mj-ea"/>
            </a:rPr>
            <a:t>文化適應容易</a:t>
          </a:r>
          <a:r>
            <a:rPr lang="en-US" altLang="zh-TW" sz="2900" kern="1200" dirty="0" smtClean="0">
              <a:latin typeface="+mj-ea"/>
              <a:ea typeface="+mj-ea"/>
            </a:rPr>
            <a:t/>
          </a:r>
          <a:br>
            <a:rPr lang="en-US" altLang="zh-TW" sz="2900" kern="1200" dirty="0" smtClean="0">
              <a:latin typeface="+mj-ea"/>
              <a:ea typeface="+mj-ea"/>
            </a:rPr>
          </a:br>
          <a:r>
            <a:rPr lang="en-US" altLang="zh-TW" sz="2900" kern="1200" dirty="0" smtClean="0">
              <a:latin typeface="+mj-ea"/>
              <a:ea typeface="+mj-ea"/>
            </a:rPr>
            <a:t>36.9%</a:t>
          </a:r>
          <a:endParaRPr lang="zh-HK" altLang="en-US" sz="2900" kern="1200" dirty="0"/>
        </a:p>
      </dsp:txBody>
      <dsp:txXfrm>
        <a:off x="5974051" y="655581"/>
        <a:ext cx="2822609" cy="1693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0AE0B-9B07-486E-8401-C5A8ABA94F99}">
      <dsp:nvSpPr>
        <dsp:cNvPr id="0" name=""/>
        <dsp:cNvSpPr/>
      </dsp:nvSpPr>
      <dsp:spPr>
        <a:xfrm rot="5400000">
          <a:off x="681749" y="1317560"/>
          <a:ext cx="1490988" cy="1681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FF5EA1-6F57-4FEE-8E20-94DF8BCC1643}">
      <dsp:nvSpPr>
        <dsp:cNvPr id="0" name=""/>
        <dsp:cNvSpPr/>
      </dsp:nvSpPr>
      <dsp:spPr>
        <a:xfrm>
          <a:off x="0" y="128467"/>
          <a:ext cx="2720302" cy="122184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/>
            <a:t>單招</a:t>
          </a:r>
          <a:r>
            <a:rPr lang="en-US" altLang="zh-TW" sz="2800" b="0" kern="1200" dirty="0" smtClean="0"/>
            <a:t>_</a:t>
          </a:r>
          <a:r>
            <a:rPr lang="zh-TW" altLang="en-US" sz="2800" b="0" kern="1200" dirty="0" smtClean="0"/>
            <a:t>第</a:t>
          </a:r>
          <a:r>
            <a:rPr lang="en-US" altLang="zh-TW" sz="2800" b="0" kern="1200" dirty="0" smtClean="0"/>
            <a:t>1</a:t>
          </a:r>
          <a:r>
            <a:rPr lang="zh-TW" altLang="en-US" sz="2800" b="0" kern="1200" dirty="0" smtClean="0"/>
            <a:t>次</a:t>
          </a:r>
          <a:endParaRPr lang="en-US" altLang="zh-TW" sz="2800" b="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b="0" kern="1200" dirty="0" smtClean="0"/>
            <a:t>(</a:t>
          </a:r>
          <a:r>
            <a:rPr lang="zh-TW" altLang="en-US" b="0" kern="1200" dirty="0" smtClean="0"/>
            <a:t>各大學</a:t>
          </a:r>
          <a:r>
            <a:rPr lang="en-US" altLang="zh-TW" b="0" kern="1200" dirty="0" smtClean="0"/>
            <a:t>)</a:t>
          </a:r>
          <a:br>
            <a:rPr lang="en-US" altLang="zh-TW" b="0" kern="1200" dirty="0" smtClean="0"/>
          </a:br>
          <a:r>
            <a:rPr lang="zh-TW" altLang="en-US" b="0" kern="1200" dirty="0" smtClean="0"/>
            <a:t>預計</a:t>
          </a:r>
          <a:r>
            <a:rPr lang="en-US" altLang="zh-TW" sz="2000" b="0" kern="1200" dirty="0" smtClean="0"/>
            <a:t>2/28</a:t>
          </a:r>
          <a:r>
            <a:rPr lang="zh-TW" altLang="en-US" sz="2000" b="0" kern="1200" dirty="0" smtClean="0"/>
            <a:t>前放榜</a:t>
          </a:r>
          <a:endParaRPr lang="zh-HK" altLang="en-US" sz="3200" b="0" kern="1200" dirty="0"/>
        </a:p>
      </dsp:txBody>
      <dsp:txXfrm>
        <a:off x="59656" y="188123"/>
        <a:ext cx="2600990" cy="1102531"/>
      </dsp:txXfrm>
    </dsp:sp>
    <dsp:sp modelId="{E47FC149-3B00-4454-A885-E440F5FFF535}">
      <dsp:nvSpPr>
        <dsp:cNvPr id="0" name=""/>
        <dsp:cNvSpPr/>
      </dsp:nvSpPr>
      <dsp:spPr>
        <a:xfrm>
          <a:off x="3256280" y="77421"/>
          <a:ext cx="4784972" cy="1161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BBCC2-F8F8-4D4E-94C9-3EF6A1EC9AB6}">
      <dsp:nvSpPr>
        <dsp:cNvPr id="0" name=""/>
        <dsp:cNvSpPr/>
      </dsp:nvSpPr>
      <dsp:spPr>
        <a:xfrm rot="5400000">
          <a:off x="4576864" y="3129938"/>
          <a:ext cx="1419264" cy="17600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BF1868-1290-4959-A720-78CD5AAAA0BB}">
      <dsp:nvSpPr>
        <dsp:cNvPr id="0" name=""/>
        <dsp:cNvSpPr/>
      </dsp:nvSpPr>
      <dsp:spPr>
        <a:xfrm>
          <a:off x="2328084" y="1452264"/>
          <a:ext cx="3646848" cy="1767616"/>
        </a:xfrm>
        <a:prstGeom prst="roundRect">
          <a:avLst>
            <a:gd name="adj" fmla="val 16670"/>
          </a:avLst>
        </a:prstGeom>
        <a:solidFill>
          <a:schemeClr val="accent3">
            <a:hueOff val="599003"/>
            <a:satOff val="-3627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個人申請</a:t>
          </a:r>
          <a:r>
            <a:rPr lang="zh-TW" altLang="en-US" sz="2000" b="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altLang="en-US" sz="2000" b="0" kern="1200" dirty="0" smtClean="0"/>
            <a:t>聯合分發</a:t>
          </a:r>
          <a:endParaRPr lang="en-US" altLang="zh-TW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及</a:t>
          </a:r>
          <a:r>
            <a:rPr lang="zh-TW" altLang="en-US" sz="2000" b="0" i="0" kern="1200" dirty="0" smtClean="0"/>
            <a:t>僑先部</a:t>
          </a:r>
          <a:r>
            <a:rPr lang="zh-TW" altLang="en-US" sz="2000" b="0" i="1" kern="1200" dirty="0" smtClean="0"/>
            <a:t> </a:t>
          </a:r>
          <a:endParaRPr lang="en-US" altLang="zh-TW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0" kern="1200" dirty="0" smtClean="0"/>
            <a:t> </a:t>
          </a:r>
          <a:r>
            <a:rPr lang="en-US" altLang="zh-TW" sz="1800" b="0" kern="1200" dirty="0" smtClean="0"/>
            <a:t>(</a:t>
          </a:r>
          <a:r>
            <a:rPr lang="zh-TW" altLang="en-US" sz="1800" b="0" kern="1200" dirty="0" smtClean="0"/>
            <a:t>聯招</a:t>
          </a:r>
          <a:r>
            <a:rPr lang="en-US" altLang="zh-TW" sz="1800" b="0" kern="1200" dirty="0" smtClean="0"/>
            <a:t>)</a:t>
          </a:r>
        </a:p>
      </dsp:txBody>
      <dsp:txXfrm>
        <a:off x="2414387" y="1538567"/>
        <a:ext cx="3474242" cy="1595010"/>
      </dsp:txXfrm>
    </dsp:sp>
    <dsp:sp modelId="{2B7F8BBA-D0FE-4EF7-A3F4-4FDF13989D68}">
      <dsp:nvSpPr>
        <dsp:cNvPr id="0" name=""/>
        <dsp:cNvSpPr/>
      </dsp:nvSpPr>
      <dsp:spPr>
        <a:xfrm>
          <a:off x="6246940" y="1966070"/>
          <a:ext cx="2768167" cy="1161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ED30D-42C1-4C2F-9F06-E9F70B2117F2}">
      <dsp:nvSpPr>
        <dsp:cNvPr id="0" name=""/>
        <dsp:cNvSpPr/>
      </dsp:nvSpPr>
      <dsp:spPr>
        <a:xfrm>
          <a:off x="6236103" y="3569334"/>
          <a:ext cx="2616069" cy="1221843"/>
        </a:xfrm>
        <a:prstGeom prst="roundRect">
          <a:avLst>
            <a:gd name="adj" fmla="val 1667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/>
            <a:t>單招</a:t>
          </a:r>
          <a:r>
            <a:rPr lang="en-US" altLang="zh-TW" sz="2800" b="0" kern="1200" dirty="0" smtClean="0"/>
            <a:t>_</a:t>
          </a:r>
          <a:r>
            <a:rPr lang="zh-TW" altLang="en-US" sz="2800" b="0" kern="1200" dirty="0" smtClean="0"/>
            <a:t>第</a:t>
          </a:r>
          <a:r>
            <a:rPr lang="en-US" altLang="zh-TW" sz="2800" b="0" kern="1200" dirty="0" smtClean="0"/>
            <a:t>2</a:t>
          </a:r>
          <a:r>
            <a:rPr lang="zh-TW" altLang="en-US" sz="2800" b="0" kern="1200" dirty="0" smtClean="0"/>
            <a:t>次</a:t>
          </a:r>
          <a:endParaRPr lang="en-US" altLang="zh-TW" sz="2800" b="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0" kern="1200" dirty="0" smtClean="0"/>
            <a:t>(</a:t>
          </a:r>
          <a:r>
            <a:rPr lang="zh-TW" altLang="en-US" sz="1800" b="0" kern="1200" dirty="0" smtClean="0"/>
            <a:t>各大學</a:t>
          </a:r>
          <a:r>
            <a:rPr lang="en-US" altLang="zh-TW" sz="1800" b="0" kern="1200" dirty="0" smtClean="0"/>
            <a:t>)</a:t>
          </a:r>
          <a:br>
            <a:rPr lang="en-US" altLang="zh-TW" sz="1800" b="0" kern="1200" dirty="0" smtClean="0"/>
          </a:br>
          <a:r>
            <a:rPr lang="en-US" altLang="zh-TW" sz="2000" b="0" kern="1200" dirty="0" smtClean="0"/>
            <a:t>8</a:t>
          </a:r>
          <a:r>
            <a:rPr lang="zh-TW" altLang="en-US" sz="2000" b="0" kern="1200" dirty="0" smtClean="0"/>
            <a:t>月</a:t>
          </a:r>
          <a:r>
            <a:rPr lang="en-US" altLang="zh-TW" sz="2000" b="0" kern="1200" dirty="0" smtClean="0"/>
            <a:t>1</a:t>
          </a:r>
          <a:r>
            <a:rPr lang="zh-TW" altLang="en-US" sz="2000" b="0" kern="1200" dirty="0" smtClean="0"/>
            <a:t>日以後放榜</a:t>
          </a:r>
          <a:endParaRPr lang="zh-HK" altLang="en-US" sz="2000" b="0" kern="1200" dirty="0"/>
        </a:p>
      </dsp:txBody>
      <dsp:txXfrm>
        <a:off x="6295759" y="3628990"/>
        <a:ext cx="2496757" cy="110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4841D34D-8F84-4EB8-83E3-114100CF5C77}" type="datetimeFigureOut">
              <a:rPr lang="zh-HK" altLang="en-US" smtClean="0"/>
              <a:t>12/1/2021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4"/>
            <a:ext cx="4301543" cy="341063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4"/>
            <a:ext cx="4301543" cy="341063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6199F30F-97AE-4900-8AB4-72AE4EDD38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2826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3896-62AD-4810-86FF-6F27235867DA}" type="datetimeFigureOut">
              <a:rPr lang="zh-HK" altLang="en-US" smtClean="0"/>
              <a:t>12/1/2021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FBE0B-73BA-479F-9D74-FC5C34D69EC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341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BE0B-73BA-479F-9D74-FC5C34D69EC6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4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86A-5650-4774-BA8F-9BCBCE68E0DF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8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847B-32B0-4DA9-83D2-26DB05400876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7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4B6-50EB-47DE-A159-B61A590A2369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86A-5650-4774-BA8F-9BCBCE68E0DF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9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5DA-02C5-472D-8C80-2ECD0728D266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4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FC1B-4629-47E6-A9A3-01A889E13280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5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3F3-ED25-4832-AB29-7B686E253253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9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4E5-8015-4F79-9B1F-9CB8B9507A1E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79E5-9A0A-4A0C-A836-A6FC70FC4559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514F-4D23-47D0-8C83-CF4B6B604BE6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43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8F5BD1-6755-4126-A585-B26CE7EB889C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5DA-02C5-472D-8C80-2ECD0728D266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7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002-52C0-4C7B-A1DD-27E174B4DBCD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45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847B-32B0-4DA9-83D2-26DB05400876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2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4B6-50EB-47DE-A159-B61A590A2369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7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FC1B-4629-47E6-A9A3-01A889E13280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A3F3-ED25-4832-AB29-7B686E253253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4E5-8015-4F79-9B1F-9CB8B9507A1E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79E5-9A0A-4A0C-A836-A6FC70FC4559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514F-4D23-47D0-8C83-CF4B6B604BE6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BD1-6755-4126-A585-B26CE7EB889C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8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8002-52C0-4C7B-A1DD-27E174B4DBCD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D3B613-E3B6-4032-804A-ACCFF184D935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D3B613-E3B6-4032-804A-ACCFF184D935}" type="datetime1">
              <a:rPr lang="en-US" altLang="zh-HK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臺灣升學管道介紹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2021</a:t>
            </a:r>
            <a:r>
              <a:rPr lang="zh-TW" altLang="en-US" dirty="0" smtClean="0"/>
              <a:t>年  </a:t>
            </a:r>
            <a:r>
              <a:rPr lang="zh-TW" altLang="en-US" dirty="0" smtClean="0"/>
              <a:t>教育部駐港代表  馬湘萍參事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7973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56352"/>
          <a:stretch/>
        </p:blipFill>
        <p:spPr>
          <a:xfrm>
            <a:off x="5876032" y="1984075"/>
            <a:ext cx="6340108" cy="40285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0653" y="650240"/>
            <a:ext cx="5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/>
              <a:t>個</a:t>
            </a:r>
            <a:r>
              <a:rPr lang="zh-TW" altLang="en-US" sz="3600" dirty="0" smtClean="0"/>
              <a:t>人申</a:t>
            </a:r>
            <a:r>
              <a:rPr lang="zh-TW" altLang="en-US" sz="3600" dirty="0"/>
              <a:t>請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44863"/>
          <a:stretch/>
        </p:blipFill>
        <p:spPr>
          <a:xfrm>
            <a:off x="52562" y="1864610"/>
            <a:ext cx="5823470" cy="429465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1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0315"/>
          <a:stretch/>
        </p:blipFill>
        <p:spPr>
          <a:xfrm>
            <a:off x="5835279" y="2136355"/>
            <a:ext cx="6356721" cy="4123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843280"/>
            <a:ext cx="5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聯合分</a:t>
            </a:r>
            <a:r>
              <a:rPr lang="zh-TW" altLang="en-US" sz="3600" dirty="0"/>
              <a:t>發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48134"/>
          <a:stretch/>
        </p:blipFill>
        <p:spPr>
          <a:xfrm>
            <a:off x="-66486" y="1923690"/>
            <a:ext cx="5962104" cy="4037163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1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849" t="49308" r="6063" b="10315"/>
          <a:stretch/>
        </p:blipFill>
        <p:spPr>
          <a:xfrm>
            <a:off x="6129734" y="1828801"/>
            <a:ext cx="6128090" cy="41493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5827" y="670752"/>
            <a:ext cx="5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聯合分</a:t>
            </a:r>
            <a:r>
              <a:rPr lang="zh-TW" altLang="en-US" sz="3600" dirty="0"/>
              <a:t>發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7025" t="9098" r="7176" b="51279"/>
          <a:stretch/>
        </p:blipFill>
        <p:spPr>
          <a:xfrm>
            <a:off x="-138023" y="1897812"/>
            <a:ext cx="6484252" cy="4201064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7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7338" b="45240"/>
          <a:stretch/>
        </p:blipFill>
        <p:spPr>
          <a:xfrm>
            <a:off x="0" y="1897811"/>
            <a:ext cx="6088156" cy="363172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5827" y="670752"/>
            <a:ext cx="779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各大學˙單獨招</a:t>
            </a:r>
            <a:r>
              <a:rPr lang="zh-TW" altLang="en-US" sz="3600" dirty="0"/>
              <a:t>生</a:t>
            </a:r>
            <a:endParaRPr lang="zh-HK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8252"/>
          <a:stretch/>
        </p:blipFill>
        <p:spPr>
          <a:xfrm>
            <a:off x="5771958" y="1897811"/>
            <a:ext cx="6694231" cy="3515537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544128" y="0"/>
            <a:ext cx="9144000" cy="102420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升學管道說明</a:t>
            </a:r>
            <a:r>
              <a:rPr lang="en-US" altLang="zh-TW" sz="4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4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注意</a:t>
            </a:r>
            <a:r>
              <a:rPr lang="en-US" altLang="zh-TW" sz="4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---</a:t>
            </a:r>
            <a:r>
              <a:rPr lang="zh-TW" altLang="en-US" sz="4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單招</a:t>
            </a:r>
            <a:r>
              <a:rPr lang="en-US" altLang="zh-TW" sz="4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vs</a:t>
            </a:r>
            <a:r>
              <a:rPr lang="zh-TW" altLang="en-US" sz="4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聯招 擇一錄取</a:t>
            </a:r>
            <a:endParaRPr lang="zh-TW" altLang="en-US" sz="4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頁尾版面配置區 14"/>
          <p:cNvSpPr>
            <a:spLocks noGrp="1"/>
          </p:cNvSpPr>
          <p:nvPr>
            <p:ph type="ftr" sz="quarter" idx="11"/>
          </p:nvPr>
        </p:nvSpPr>
        <p:spPr>
          <a:xfrm>
            <a:off x="3848720" y="7203487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97328" y="5842819"/>
            <a:ext cx="2133600" cy="365125"/>
          </a:xfrm>
        </p:spPr>
        <p:txBody>
          <a:bodyPr/>
          <a:lstStyle/>
          <a:p>
            <a:fld id="{A2C5B157-1148-4506-8A4C-AC60087ADE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749892685"/>
              </p:ext>
            </p:extLst>
          </p:nvPr>
        </p:nvGraphicFramePr>
        <p:xfrm>
          <a:off x="1795647" y="1024207"/>
          <a:ext cx="9238699" cy="479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2348267" y="2300112"/>
            <a:ext cx="75444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000" b="1" dirty="0" smtClean="0">
                <a:solidFill>
                  <a:srgbClr val="C00000"/>
                </a:solidFill>
              </a:rPr>
              <a:t>提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000" b="1" dirty="0" smtClean="0">
                <a:solidFill>
                  <a:srgbClr val="C00000"/>
                </a:solidFill>
              </a:rPr>
              <a:t>出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000" b="1" dirty="0" smtClean="0">
                <a:solidFill>
                  <a:srgbClr val="C00000"/>
                </a:solidFill>
              </a:rPr>
              <a:t>放 棄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ts val="3500"/>
              </a:lnSpc>
            </a:pPr>
            <a:endParaRPr lang="en-US" altLang="zh-TW" sz="2000" b="1" dirty="0">
              <a:solidFill>
                <a:srgbClr val="C000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708672" y="1509557"/>
            <a:ext cx="6546991" cy="2678251"/>
            <a:chOff x="1875060" y="1803970"/>
            <a:chExt cx="6546991" cy="2678251"/>
          </a:xfrm>
        </p:grpSpPr>
        <p:sp>
          <p:nvSpPr>
            <p:cNvPr id="8" name="矩形 7"/>
            <p:cNvSpPr/>
            <p:nvPr/>
          </p:nvSpPr>
          <p:spPr>
            <a:xfrm>
              <a:off x="5469202" y="1803970"/>
              <a:ext cx="2952849" cy="12389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1875060" y="2702001"/>
              <a:ext cx="4886073" cy="1780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ts val="2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/>
                <a:t>預計</a:t>
              </a:r>
              <a:r>
                <a:rPr lang="en-US" altLang="zh-TW" sz="2000" kern="1200" dirty="0" smtClean="0"/>
                <a:t>)3</a:t>
              </a:r>
              <a:r>
                <a:rPr lang="zh-TW" altLang="en-US" sz="2000" kern="1200" dirty="0" smtClean="0"/>
                <a:t>月</a:t>
              </a:r>
              <a:r>
                <a:rPr lang="zh-TW" altLang="en-US" sz="2000" dirty="0" smtClean="0"/>
                <a:t>放</a:t>
              </a:r>
              <a:r>
                <a:rPr lang="zh-TW" altLang="en-US" sz="2000" dirty="0"/>
                <a:t>榜</a:t>
              </a:r>
              <a:r>
                <a:rPr lang="en-US" altLang="zh-TW" sz="1600" kern="1200" dirty="0" smtClean="0"/>
                <a:t>(</a:t>
              </a:r>
              <a:r>
                <a:rPr lang="zh-TW" altLang="en-US" sz="1600" kern="1200" dirty="0" smtClean="0"/>
                <a:t>個人申請</a:t>
              </a:r>
              <a:r>
                <a:rPr lang="en-US" altLang="zh-TW" sz="1600" kern="1200" dirty="0" smtClean="0"/>
                <a:t>)</a:t>
              </a:r>
            </a:p>
            <a:p>
              <a:pPr marL="285750" lvl="1" indent="-285750" defTabSz="1244600">
                <a:lnSpc>
                  <a:spcPts val="2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/>
                <a:t>預計</a:t>
              </a:r>
              <a:r>
                <a:rPr lang="en-US" altLang="zh-TW" sz="2000" kern="1200" dirty="0" smtClean="0"/>
                <a:t>7</a:t>
              </a:r>
              <a:r>
                <a:rPr lang="zh-TW" altLang="en-US" sz="2000" kern="1200" dirty="0" smtClean="0"/>
                <a:t>月底放榜</a:t>
              </a:r>
              <a:r>
                <a:rPr lang="en-US" altLang="zh-TW" sz="1600" dirty="0"/>
                <a:t>(</a:t>
              </a:r>
              <a:r>
                <a:rPr lang="zh-TW" altLang="en-US" sz="1600" dirty="0"/>
                <a:t>聯分、僑先部</a:t>
              </a:r>
              <a:r>
                <a:rPr lang="en-US" altLang="zh-TW" sz="1600" dirty="0"/>
                <a:t>)</a:t>
              </a:r>
              <a:r>
                <a:rPr lang="zh-TW" altLang="en-US" sz="1600" dirty="0"/>
                <a:t> </a:t>
              </a:r>
              <a:endParaRPr lang="en-US" altLang="zh-TW" sz="1600" kern="1200" dirty="0" smtClean="0"/>
            </a:p>
            <a:p>
              <a:pPr marL="285750" lvl="1" indent="-285750" defTabSz="1244600">
                <a:lnSpc>
                  <a:spcPts val="28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2000" u="sng" dirty="0" smtClean="0">
                  <a:solidFill>
                    <a:srgbClr val="FF0000"/>
                  </a:solidFill>
                </a:rPr>
                <a:t>分發</a:t>
              </a:r>
              <a:r>
                <a:rPr lang="en-US" altLang="zh-TW" sz="2000" u="sng" dirty="0" smtClean="0">
                  <a:solidFill>
                    <a:srgbClr val="FF0000"/>
                  </a:solidFill>
                </a:rPr>
                <a:t>(</a:t>
              </a:r>
              <a:r>
                <a:rPr lang="zh-TW" altLang="en-US" sz="2000" u="sng" dirty="0" smtClean="0">
                  <a:solidFill>
                    <a:srgbClr val="FF0000"/>
                  </a:solidFill>
                </a:rPr>
                <a:t>放榜</a:t>
              </a:r>
              <a:r>
                <a:rPr lang="en-US" altLang="zh-TW" sz="2000" u="sng" dirty="0" smtClean="0">
                  <a:solidFill>
                    <a:srgbClr val="FF0000"/>
                  </a:solidFill>
                </a:rPr>
                <a:t>)</a:t>
              </a:r>
              <a:r>
                <a:rPr lang="zh-TW" altLang="en-US" sz="2000" u="sng" dirty="0" smtClean="0">
                  <a:solidFill>
                    <a:srgbClr val="FF0000"/>
                  </a:solidFill>
                </a:rPr>
                <a:t>前需放棄聯招</a:t>
              </a:r>
              <a:endParaRPr lang="en-US" altLang="zh-TW" sz="2000" u="sng" dirty="0" smtClean="0">
                <a:solidFill>
                  <a:srgbClr val="FF0000"/>
                </a:solidFill>
              </a:endParaRPr>
            </a:p>
            <a:p>
              <a:pPr marL="0" lvl="1" defTabSz="1244600">
                <a:lnSpc>
                  <a:spcPts val="28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 smtClean="0"/>
                <a:t>申請，才可再</a:t>
              </a:r>
              <a:r>
                <a:rPr lang="zh-TW" altLang="en-US" sz="2000" u="sng" dirty="0" smtClean="0">
                  <a:solidFill>
                    <a:srgbClr val="FF0000"/>
                  </a:solidFill>
                </a:rPr>
                <a:t>進入</a:t>
              </a:r>
              <a:r>
                <a:rPr lang="zh-TW" altLang="en-US" sz="2000" u="sng" dirty="0">
                  <a:solidFill>
                    <a:srgbClr val="FF0000"/>
                  </a:solidFill>
                </a:rPr>
                <a:t>單招</a:t>
              </a:r>
              <a:r>
                <a:rPr lang="zh-TW" altLang="en-US" sz="2000" dirty="0" smtClean="0"/>
                <a:t>之申請</a:t>
              </a:r>
              <a:endParaRPr lang="zh-HK" altLang="en-US" sz="2800" kern="12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4431404" y="1273678"/>
            <a:ext cx="6093120" cy="1238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TW" altLang="en-US" sz="2000" u="sng" dirty="0" smtClean="0">
                <a:solidFill>
                  <a:srgbClr val="FF0000"/>
                </a:solidFill>
              </a:rPr>
              <a:t>分發</a:t>
            </a:r>
            <a:r>
              <a:rPr lang="en-US" altLang="zh-TW" sz="2000" u="sng" dirty="0" smtClean="0">
                <a:solidFill>
                  <a:srgbClr val="FF0000"/>
                </a:solidFill>
              </a:rPr>
              <a:t>(</a:t>
            </a:r>
            <a:r>
              <a:rPr lang="zh-TW" altLang="en-US" sz="2000" u="sng" dirty="0" smtClean="0">
                <a:solidFill>
                  <a:srgbClr val="FF0000"/>
                </a:solidFill>
              </a:rPr>
              <a:t>放榜</a:t>
            </a:r>
            <a:r>
              <a:rPr lang="en-US" altLang="zh-TW" sz="2000" u="sng" dirty="0" smtClean="0">
                <a:solidFill>
                  <a:srgbClr val="FF0000"/>
                </a:solidFill>
              </a:rPr>
              <a:t>)</a:t>
            </a:r>
            <a:r>
              <a:rPr lang="zh-TW" altLang="en-US" sz="2000" u="sng" dirty="0" smtClean="0">
                <a:solidFill>
                  <a:srgbClr val="FF0000"/>
                </a:solidFill>
              </a:rPr>
              <a:t>前需放棄</a:t>
            </a:r>
            <a:r>
              <a:rPr lang="zh-TW" altLang="en-US" sz="2000" u="sng" dirty="0">
                <a:solidFill>
                  <a:srgbClr val="FF0000"/>
                </a:solidFill>
              </a:rPr>
              <a:t>單</a:t>
            </a:r>
            <a:r>
              <a:rPr lang="zh-TW" altLang="en-US" sz="2000" u="sng" dirty="0" smtClean="0">
                <a:solidFill>
                  <a:srgbClr val="FF0000"/>
                </a:solidFill>
              </a:rPr>
              <a:t>招</a:t>
            </a:r>
            <a:r>
              <a:rPr lang="zh-TW" altLang="en-US" sz="2000" dirty="0" smtClean="0"/>
              <a:t>申請，才可</a:t>
            </a:r>
            <a:r>
              <a:rPr lang="zh-TW" altLang="en-US" sz="2000" u="sng" dirty="0" smtClean="0">
                <a:solidFill>
                  <a:srgbClr val="FF0000"/>
                </a:solidFill>
              </a:rPr>
              <a:t>進入</a:t>
            </a:r>
            <a:r>
              <a:rPr lang="zh-TW" altLang="en-US" sz="2000" u="sng" dirty="0">
                <a:solidFill>
                  <a:srgbClr val="FF0000"/>
                </a:solidFill>
              </a:rPr>
              <a:t>聯招</a:t>
            </a:r>
            <a:r>
              <a:rPr lang="zh-TW" altLang="en-US" sz="2000" dirty="0"/>
              <a:t>之</a:t>
            </a:r>
            <a:r>
              <a:rPr lang="zh-TW" altLang="en-US" sz="2000" dirty="0" smtClean="0"/>
              <a:t>管道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各校放榜日不同，第一輪單招最後放榜日為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28</a:t>
            </a:r>
            <a:r>
              <a:rPr lang="zh-TW" altLang="en-US" sz="2000" dirty="0" smtClean="0"/>
              <a:t>日</a:t>
            </a:r>
            <a:r>
              <a:rPr lang="en-US" altLang="zh-TW" sz="2000" dirty="0" smtClean="0"/>
              <a:t>)</a:t>
            </a:r>
            <a:endParaRPr lang="zh-HK" altLang="en-US" sz="2000" dirty="0"/>
          </a:p>
        </p:txBody>
      </p:sp>
      <p:sp>
        <p:nvSpPr>
          <p:cNvPr id="12" name="圓角矩形 11"/>
          <p:cNvSpPr/>
          <p:nvPr/>
        </p:nvSpPr>
        <p:spPr>
          <a:xfrm>
            <a:off x="2080546" y="5820107"/>
            <a:ext cx="8443977" cy="898031"/>
          </a:xfrm>
          <a:prstGeom prst="roundRect">
            <a:avLst/>
          </a:prstGeom>
          <a:solidFill>
            <a:srgbClr val="F8EB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76225" algn="ctr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海外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聯招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會不分發經單招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錄取者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，若要放棄，必須在放榜前完成。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276225" algn="ctr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日以後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榜之單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招學校，不得錄取當學年度經聯招分發者。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0122" y="4136447"/>
            <a:ext cx="77372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000" b="1" dirty="0" smtClean="0">
                <a:solidFill>
                  <a:srgbClr val="C00000"/>
                </a:solidFill>
              </a:rPr>
              <a:t>提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000" b="1" dirty="0" smtClean="0">
                <a:solidFill>
                  <a:srgbClr val="C00000"/>
                </a:solidFill>
              </a:rPr>
              <a:t>出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2000" b="1" dirty="0" smtClean="0">
                <a:solidFill>
                  <a:srgbClr val="C00000"/>
                </a:solidFill>
              </a:rPr>
              <a:t>放 棄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ts val="3500"/>
              </a:lnSpc>
            </a:pPr>
            <a:endParaRPr lang="en-US" altLang="zh-TW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2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3299"/>
          <a:stretch/>
        </p:blipFill>
        <p:spPr>
          <a:xfrm>
            <a:off x="5402778" y="2398142"/>
            <a:ext cx="6851705" cy="365760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40280" y="558609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13502" b="36846"/>
          <a:stretch/>
        </p:blipFill>
        <p:spPr>
          <a:xfrm>
            <a:off x="0" y="1822551"/>
            <a:ext cx="5730180" cy="4138302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5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1" y="-129398"/>
            <a:ext cx="5854574" cy="694657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3850" y="688005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5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0063"/>
          <a:stretch/>
        </p:blipFill>
        <p:spPr>
          <a:xfrm>
            <a:off x="5744112" y="1801495"/>
            <a:ext cx="6384628" cy="43491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3850" y="688005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50535"/>
          <a:stretch/>
        </p:blipFill>
        <p:spPr>
          <a:xfrm>
            <a:off x="-73098" y="1801495"/>
            <a:ext cx="6050123" cy="408229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9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2013" b="32977"/>
          <a:stretch/>
        </p:blipFill>
        <p:spPr>
          <a:xfrm>
            <a:off x="6013530" y="1932316"/>
            <a:ext cx="5962581" cy="27690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3850" y="688005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57260"/>
          <a:stretch/>
        </p:blipFill>
        <p:spPr>
          <a:xfrm>
            <a:off x="79932" y="1570007"/>
            <a:ext cx="5761070" cy="4777155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0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7834"/>
          <a:stretch/>
        </p:blipFill>
        <p:spPr>
          <a:xfrm>
            <a:off x="6118606" y="1975781"/>
            <a:ext cx="6265232" cy="36814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68724"/>
          <a:stretch/>
        </p:blipFill>
        <p:spPr>
          <a:xfrm>
            <a:off x="32933" y="1782350"/>
            <a:ext cx="5962581" cy="26968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7150" y="239598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b="71664"/>
          <a:stretch/>
        </p:blipFill>
        <p:spPr>
          <a:xfrm>
            <a:off x="-80061" y="4643484"/>
            <a:ext cx="6346831" cy="1464357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0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701480" y="973167"/>
            <a:ext cx="461254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赴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臺灣升學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9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大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rPr>
              <a:t>優勢</a:t>
            </a:r>
            <a:endParaRPr lang="en-US" altLang="zh-TW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597239" y="1518579"/>
            <a:ext cx="5250046" cy="79200"/>
            <a:chOff x="75930" y="1413535"/>
            <a:chExt cx="5250046" cy="79200"/>
          </a:xfrm>
        </p:grpSpPr>
        <p:sp>
          <p:nvSpPr>
            <p:cNvPr id="8" name="菱形 7"/>
            <p:cNvSpPr/>
            <p:nvPr/>
          </p:nvSpPr>
          <p:spPr>
            <a:xfrm>
              <a:off x="75930" y="1413535"/>
              <a:ext cx="79200" cy="79200"/>
            </a:xfrm>
            <a:prstGeom prst="diamond">
              <a:avLst/>
            </a:prstGeom>
            <a:solidFill>
              <a:srgbClr val="FAB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5246776" y="1413535"/>
              <a:ext cx="79200" cy="79200"/>
            </a:xfrm>
            <a:prstGeom prst="diamond">
              <a:avLst/>
            </a:prstGeom>
            <a:solidFill>
              <a:srgbClr val="FAB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115530" y="1444015"/>
              <a:ext cx="5170846" cy="0"/>
            </a:xfrm>
            <a:prstGeom prst="line">
              <a:avLst/>
            </a:prstGeom>
            <a:ln>
              <a:solidFill>
                <a:srgbClr val="FAB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268048061"/>
              </p:ext>
            </p:extLst>
          </p:nvPr>
        </p:nvGraphicFramePr>
        <p:xfrm>
          <a:off x="1358591" y="810161"/>
          <a:ext cx="4862287" cy="559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689638465"/>
              </p:ext>
            </p:extLst>
          </p:nvPr>
        </p:nvGraphicFramePr>
        <p:xfrm>
          <a:off x="5917411" y="2631950"/>
          <a:ext cx="4746171" cy="398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橢圓形圖說文字 12"/>
          <p:cNvSpPr/>
          <p:nvPr/>
        </p:nvSpPr>
        <p:spPr>
          <a:xfrm>
            <a:off x="7105483" y="1518579"/>
            <a:ext cx="2650992" cy="1283002"/>
          </a:xfrm>
          <a:prstGeom prst="wedgeEllipseCallout">
            <a:avLst>
              <a:gd name="adj1" fmla="val -82219"/>
              <a:gd name="adj2" fmla="val 5085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243669" y="1744581"/>
            <a:ext cx="239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</a:rPr>
              <a:t>通過率比美國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</a:rPr>
              <a:t>英國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</a:rPr>
              <a:t>澳洲還高</a:t>
            </a:r>
            <a:endParaRPr lang="zh-HK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7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988"/>
            <a:ext cx="12192000" cy="44800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3850" y="542657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5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18943"/>
            <a:ext cx="11915775" cy="50482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937" y="411959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36730"/>
          <a:stretch/>
        </p:blipFill>
        <p:spPr>
          <a:xfrm>
            <a:off x="1020197" y="1751162"/>
            <a:ext cx="9306216" cy="43390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937" y="411959"/>
            <a:ext cx="42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-Q&amp;A</a:t>
            </a:r>
            <a:endParaRPr lang="zh-HK" altLang="en-US" sz="360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18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3236" y="796257"/>
            <a:ext cx="5564431" cy="91921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臺</a:t>
            </a:r>
            <a:r>
              <a:rPr lang="zh-TW" altLang="en-US" dirty="0" smtClean="0"/>
              <a:t>灣的大學</a:t>
            </a:r>
            <a:r>
              <a:rPr lang="en-US" altLang="zh-TW" dirty="0" smtClean="0"/>
              <a:t>_18</a:t>
            </a:r>
            <a:r>
              <a:rPr lang="zh-TW" altLang="en-US" dirty="0" smtClean="0"/>
              <a:t>大學群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6489923"/>
            <a:ext cx="10058400" cy="2958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http://www.overseas.ncnu.edu.tw/College1.aspx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5419" r="34292" b="6832"/>
          <a:stretch/>
        </p:blipFill>
        <p:spPr bwMode="auto">
          <a:xfrm>
            <a:off x="6293224" y="107577"/>
            <a:ext cx="5818094" cy="6277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1389104" y="2237380"/>
            <a:ext cx="23950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數理化學群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地球與環境學群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醫藥衛生學群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管理學群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建築與設計學群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社會與心理學群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生命科學學群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工程學群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資訊學</a:t>
            </a:r>
            <a:r>
              <a:rPr lang="zh-HK" altLang="zh-HK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1426" y="2228865"/>
            <a:ext cx="2231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教育學群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遊憩與運動學群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生物資源學群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法政學群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外語學群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財經學群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文史哲學群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藝術學群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0"/>
            </a:pPr>
            <a:r>
              <a:rPr lang="zh-HK" altLang="zh-HK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大眾傳播學群</a:t>
            </a:r>
            <a:endParaRPr lang="zh-TW" altLang="zh-HK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六邊形 3"/>
          <p:cNvSpPr/>
          <p:nvPr/>
        </p:nvSpPr>
        <p:spPr>
          <a:xfrm rot="5400000">
            <a:off x="9621369" y="141195"/>
            <a:ext cx="1411944" cy="1129554"/>
          </a:xfrm>
          <a:prstGeom prst="hexagon">
            <a:avLst>
              <a:gd name="adj" fmla="val 26458"/>
              <a:gd name="vf" fmla="val 11547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10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02525"/>
              </p:ext>
            </p:extLst>
          </p:nvPr>
        </p:nvGraphicFramePr>
        <p:xfrm>
          <a:off x="1122745" y="1817225"/>
          <a:ext cx="9734309" cy="4498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521"/>
                <a:gridCol w="4397394"/>
                <a:gridCol w="4397394"/>
              </a:tblGrid>
              <a:tr h="319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類組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ㄧ般大學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科技大學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1977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第一類組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社會與心理學群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社會、人類、</a:t>
                      </a:r>
                      <a:r>
                        <a:rPr lang="zh-TW" sz="1600" u="sng" kern="100" dirty="0">
                          <a:effectLst/>
                        </a:rPr>
                        <a:t>社會工作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外語學群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外國語文↑、日本語文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文史哲學群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中國文學、哲學、歷史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u="sng" kern="100" dirty="0">
                          <a:effectLst/>
                        </a:rPr>
                        <a:t>藝術學群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戲劇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管理學群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企業管理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建築與設計學群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數位媒體、視覺傳達、互動媒體、創意生活、多媒體設計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外語學群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u="sng" kern="100" dirty="0">
                          <a:effectLst/>
                        </a:rPr>
                        <a:t>應用外語</a:t>
                      </a:r>
                      <a:r>
                        <a:rPr lang="zh-TW" sz="1600" kern="100" dirty="0">
                          <a:effectLst/>
                        </a:rPr>
                        <a:t>、應用日語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0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第二類組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>
                          <a:effectLst/>
                        </a:rPr>
                        <a:t>資訊學群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資訊工程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>
                          <a:effectLst/>
                        </a:rPr>
                        <a:t>工程學群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機械、電機、土木、</a:t>
                      </a:r>
                      <a:r>
                        <a:rPr lang="zh-TW" sz="1600" u="sng" kern="100">
                          <a:effectLst/>
                        </a:rPr>
                        <a:t>醫學工程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>
                          <a:effectLst/>
                        </a:rPr>
                        <a:t>地球與環境學群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大氣科學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資訊學群</a:t>
                      </a:r>
                      <a:r>
                        <a:rPr lang="en-US" sz="1600" kern="100" dirty="0">
                          <a:effectLst/>
                        </a:rPr>
                        <a:t> (</a:t>
                      </a:r>
                      <a:r>
                        <a:rPr lang="zh-TW" sz="1600" kern="100" dirty="0">
                          <a:effectLst/>
                        </a:rPr>
                        <a:t>資訊工程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工程學群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電機、電子、機械工程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建築與設計學群</a:t>
                      </a:r>
                      <a:r>
                        <a:rPr lang="en-US" sz="1600" kern="100" dirty="0">
                          <a:effectLst/>
                        </a:rPr>
                        <a:t>   (</a:t>
                      </a:r>
                      <a:r>
                        <a:rPr lang="zh-TW" sz="1600" kern="100" dirty="0">
                          <a:effectLst/>
                        </a:rPr>
                        <a:t>建築、工業設計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0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第三類組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>
                          <a:effectLst/>
                        </a:rPr>
                        <a:t>生物資源學群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獸醫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>
                          <a:effectLst/>
                        </a:rPr>
                        <a:t>醫藥衛生學群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物理治療、醫學、</a:t>
                      </a:r>
                      <a:r>
                        <a:rPr lang="zh-TW" sz="1600" u="sng" kern="100">
                          <a:effectLst/>
                        </a:rPr>
                        <a:t>藥學</a:t>
                      </a:r>
                      <a:r>
                        <a:rPr lang="zh-TW" sz="1600" kern="100">
                          <a:effectLst/>
                        </a:rPr>
                        <a:t>、職能治療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>
                          <a:effectLst/>
                        </a:rPr>
                        <a:t>社會與心理學群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心理學系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生物資源學群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獸醫、</a:t>
                      </a:r>
                      <a:r>
                        <a:rPr lang="zh-TW" sz="1600" u="sng" kern="100" dirty="0">
                          <a:effectLst/>
                        </a:rPr>
                        <a:t>動物科學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生命科學 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寵物美容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醫藥衛生學群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物理治療、護理、</a:t>
                      </a:r>
                      <a:r>
                        <a:rPr lang="zh-TW" sz="1600" u="sng" kern="100" dirty="0">
                          <a:effectLst/>
                        </a:rPr>
                        <a:t>藥學、營養</a:t>
                      </a:r>
                      <a:r>
                        <a:rPr lang="zh-TW" sz="1600" kern="100" dirty="0">
                          <a:effectLst/>
                        </a:rPr>
                        <a:t>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888700" y="1002422"/>
            <a:ext cx="8045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600" dirty="0"/>
              <a:t>2019</a:t>
            </a:r>
            <a:r>
              <a:rPr lang="zh-TW" altLang="zh-HK" sz="3600" dirty="0"/>
              <a:t>香港學生赴臺升學之熱門科系領域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9981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2455986" y="620831"/>
            <a:ext cx="509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2021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台灣高等教育線上博覽會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~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精彩重點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6" y="2216776"/>
            <a:ext cx="6853982" cy="40586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8313" y="1847444"/>
            <a:ext cx="458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網頁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HK" altLang="en-US" dirty="0" smtClean="0"/>
              <a:t>https</a:t>
            </a:r>
            <a:r>
              <a:rPr lang="zh-HK" altLang="en-US" dirty="0"/>
              <a:t>://cmn-hant.overseas.ncnu.edu.tw/</a:t>
            </a:r>
          </a:p>
        </p:txBody>
      </p:sp>
    </p:spTree>
    <p:extLst>
      <p:ext uri="{BB962C8B-B14F-4D97-AF65-F5344CB8AC3E}">
        <p14:creationId xmlns:p14="http://schemas.microsoft.com/office/powerpoint/2010/main" val="112507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>
          <a:xfrm>
            <a:off x="3952622" y="1571939"/>
            <a:ext cx="10058400" cy="1450757"/>
          </a:xfrm>
        </p:spPr>
        <p:txBody>
          <a:bodyPr/>
          <a:lstStyle/>
          <a:p>
            <a:r>
              <a:rPr lang="zh-TW" altLang="en-US" dirty="0" smtClean="0"/>
              <a:t>謝謝您</a:t>
            </a:r>
            <a:endParaRPr lang="zh-HK" altLang="en-US" dirty="0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7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821526" y="1544458"/>
            <a:ext cx="5250046" cy="79200"/>
            <a:chOff x="75930" y="1413535"/>
            <a:chExt cx="5250046" cy="79200"/>
          </a:xfrm>
        </p:grpSpPr>
        <p:sp>
          <p:nvSpPr>
            <p:cNvPr id="7" name="菱形 6"/>
            <p:cNvSpPr/>
            <p:nvPr/>
          </p:nvSpPr>
          <p:spPr>
            <a:xfrm>
              <a:off x="75930" y="1413535"/>
              <a:ext cx="79200" cy="79200"/>
            </a:xfrm>
            <a:prstGeom prst="diamond">
              <a:avLst/>
            </a:prstGeom>
            <a:solidFill>
              <a:srgbClr val="FAB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5246776" y="1413535"/>
              <a:ext cx="79200" cy="79200"/>
            </a:xfrm>
            <a:prstGeom prst="diamond">
              <a:avLst/>
            </a:prstGeom>
            <a:solidFill>
              <a:srgbClr val="FAB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115530" y="1444015"/>
              <a:ext cx="5170846" cy="0"/>
            </a:xfrm>
            <a:prstGeom prst="line">
              <a:avLst/>
            </a:prstGeom>
            <a:ln>
              <a:solidFill>
                <a:srgbClr val="FAB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304034" y="968767"/>
            <a:ext cx="37279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smtClean="0">
                <a:latin typeface="+mn-ea"/>
                <a:ea typeface="+mn-ea"/>
                <a:cs typeface="+mn-cs"/>
              </a:rPr>
              <a:t>赴臺升學</a:t>
            </a:r>
            <a:r>
              <a:rPr lang="en-US" altLang="zh-TW" sz="3600" b="1" smtClean="0">
                <a:latin typeface="+mn-ea"/>
                <a:ea typeface="+mn-ea"/>
                <a:cs typeface="+mn-cs"/>
              </a:rPr>
              <a:t>9</a:t>
            </a:r>
            <a:r>
              <a:rPr lang="zh-TW" altLang="en-US" sz="3600" b="1" smtClean="0">
                <a:latin typeface="+mn-ea"/>
                <a:ea typeface="+mn-ea"/>
                <a:cs typeface="+mn-cs"/>
              </a:rPr>
              <a:t>大優勢</a:t>
            </a:r>
            <a:endParaRPr lang="en-US" altLang="zh-TW" sz="3600" b="1" dirty="0">
              <a:latin typeface="+mn-ea"/>
              <a:ea typeface="+mn-ea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21526" y="1746582"/>
            <a:ext cx="50637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</a:rPr>
              <a:t>今年因為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COVID-19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</a:rPr>
              <a:t>疫情蔓延，世界各國陸續關閉大學校園，在各國就讀的大學生幾乎都無法返回校園就學！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H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0070C0"/>
                </a:solidFill>
              </a:rPr>
              <a:t>臺灣因為疫情防控良好，醫療體系完善，大學校園均維持正常上課及活動。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rgbClr val="0070C0"/>
                </a:solidFill>
              </a:rPr>
              <a:t>並</a:t>
            </a:r>
            <a:r>
              <a:rPr lang="zh-TW" altLang="en-US" sz="2400" dirty="0" smtClean="0">
                <a:solidFill>
                  <a:srgbClr val="0070C0"/>
                </a:solidFill>
              </a:rPr>
              <a:t>自今年</a:t>
            </a:r>
            <a:r>
              <a:rPr lang="en-US" altLang="zh-TW" sz="2400" dirty="0" smtClean="0">
                <a:solidFill>
                  <a:srgbClr val="0070C0"/>
                </a:solidFill>
              </a:rPr>
              <a:t>6</a:t>
            </a:r>
            <a:r>
              <a:rPr lang="zh-TW" altLang="en-US" sz="2400" dirty="0" smtClean="0">
                <a:solidFill>
                  <a:srgbClr val="0070C0"/>
                </a:solidFill>
              </a:rPr>
              <a:t>月</a:t>
            </a:r>
            <a:r>
              <a:rPr lang="en-US" altLang="zh-TW" sz="2400" dirty="0" smtClean="0">
                <a:solidFill>
                  <a:srgbClr val="0070C0"/>
                </a:solidFill>
              </a:rPr>
              <a:t>11</a:t>
            </a:r>
            <a:r>
              <a:rPr lang="zh-TW" altLang="en-US" sz="2400" dirty="0" smtClean="0">
                <a:solidFill>
                  <a:srgbClr val="0070C0"/>
                </a:solidFill>
              </a:rPr>
              <a:t>日起，開放國際學生及港澳學生返臺就學！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rgbClr val="0070C0"/>
                </a:solidFill>
              </a:rPr>
              <a:t>臺灣</a:t>
            </a:r>
            <a:r>
              <a:rPr lang="zh-TW" altLang="en-US" sz="2400" dirty="0" smtClean="0">
                <a:solidFill>
                  <a:srgbClr val="0070C0"/>
                </a:solidFill>
              </a:rPr>
              <a:t>提供香港學生一個健康</a:t>
            </a:r>
            <a:r>
              <a:rPr lang="zh-TW" altLang="en-US" sz="24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 smtClean="0">
                <a:solidFill>
                  <a:srgbClr val="0070C0"/>
                </a:solidFill>
              </a:rPr>
              <a:t>安全的大學環境</a:t>
            </a:r>
            <a:r>
              <a:rPr lang="en-US" altLang="zh-TW" sz="2400" dirty="0" smtClean="0">
                <a:solidFill>
                  <a:srgbClr val="0070C0"/>
                </a:solidFill>
              </a:rPr>
              <a:t>!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13" y="3994533"/>
            <a:ext cx="3229345" cy="18172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77" y="1573378"/>
            <a:ext cx="3306982" cy="186224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178065" y="5846699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993300"/>
                </a:solidFill>
              </a:rPr>
              <a:t>~</a:t>
            </a:r>
            <a:r>
              <a:rPr lang="zh-TW" altLang="en-US" dirty="0" smtClean="0">
                <a:solidFill>
                  <a:srgbClr val="993300"/>
                </a:solidFill>
              </a:rPr>
              <a:t>香港學生搭機返回臺灣就學情景</a:t>
            </a:r>
            <a:r>
              <a:rPr lang="en-US" altLang="zh-TW" dirty="0" smtClean="0">
                <a:solidFill>
                  <a:srgbClr val="993300"/>
                </a:solidFill>
              </a:rPr>
              <a:t>~</a:t>
            </a:r>
            <a:endParaRPr lang="zh-HK" altLang="en-US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8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49443517"/>
              </p:ext>
            </p:extLst>
          </p:nvPr>
        </p:nvGraphicFramePr>
        <p:xfrm>
          <a:off x="1762704" y="2040063"/>
          <a:ext cx="8798636" cy="300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683504" y="1484073"/>
            <a:ext cx="5250046" cy="79200"/>
            <a:chOff x="75930" y="1413535"/>
            <a:chExt cx="5250046" cy="79200"/>
          </a:xfrm>
        </p:grpSpPr>
        <p:sp>
          <p:nvSpPr>
            <p:cNvPr id="8" name="菱形 7"/>
            <p:cNvSpPr/>
            <p:nvPr/>
          </p:nvSpPr>
          <p:spPr>
            <a:xfrm>
              <a:off x="75930" y="1413535"/>
              <a:ext cx="79200" cy="79200"/>
            </a:xfrm>
            <a:prstGeom prst="diamond">
              <a:avLst/>
            </a:prstGeom>
            <a:solidFill>
              <a:srgbClr val="FAB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5246776" y="1413535"/>
              <a:ext cx="79200" cy="79200"/>
            </a:xfrm>
            <a:prstGeom prst="diamond">
              <a:avLst/>
            </a:prstGeom>
            <a:solidFill>
              <a:srgbClr val="FAB56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115530" y="1444015"/>
              <a:ext cx="5170846" cy="0"/>
            </a:xfrm>
            <a:prstGeom prst="line">
              <a:avLst/>
            </a:prstGeom>
            <a:ln>
              <a:solidFill>
                <a:srgbClr val="FAB5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2214114" y="992211"/>
            <a:ext cx="579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聽聽外國學生怎麼說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17853" y="4949367"/>
            <a:ext cx="6317322" cy="954107"/>
          </a:xfrm>
          <a:prstGeom prst="rect">
            <a:avLst/>
          </a:prstGeom>
          <a:ln>
            <a:solidFill>
              <a:srgbClr val="FBB99C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zh-TW" altLang="en-US" sz="2800" b="1" cap="all" dirty="0" smtClean="0">
                <a:solidFill>
                  <a:srgbClr val="993300"/>
                </a:solidFill>
              </a:rPr>
              <a:t>境外</a:t>
            </a:r>
            <a:r>
              <a:rPr lang="zh-TW" altLang="en-US" sz="2800" b="1" cap="all" dirty="0">
                <a:solidFill>
                  <a:srgbClr val="993300"/>
                </a:solidFill>
              </a:rPr>
              <a:t>生大調查 </a:t>
            </a:r>
            <a:r>
              <a:rPr lang="en-US" altLang="zh-TW" sz="2800" b="1" cap="all" dirty="0" smtClean="0">
                <a:solidFill>
                  <a:srgbClr val="993300"/>
                </a:solidFill>
              </a:rPr>
              <a:t>~</a:t>
            </a:r>
            <a:endParaRPr lang="en-US" altLang="zh-TW" sz="2800" b="1" cap="all" dirty="0">
              <a:solidFill>
                <a:srgbClr val="993300"/>
              </a:solidFill>
            </a:endParaRPr>
          </a:p>
          <a:p>
            <a:pPr fontAlgn="base"/>
            <a:r>
              <a:rPr lang="zh-TW" altLang="en-US" sz="2800" b="1" cap="all" dirty="0" smtClean="0">
                <a:solidFill>
                  <a:srgbClr val="993300"/>
                </a:solidFill>
              </a:rPr>
              <a:t>                    肯定</a:t>
            </a:r>
            <a:r>
              <a:rPr lang="zh-TW" altLang="en-US" sz="2800" b="1" cap="all" dirty="0">
                <a:solidFill>
                  <a:srgbClr val="993300"/>
                </a:solidFill>
              </a:rPr>
              <a:t>了留學臺灣高教</a:t>
            </a:r>
            <a:r>
              <a:rPr lang="zh-TW" altLang="en-US" sz="2800" b="1" cap="all" dirty="0" smtClean="0">
                <a:solidFill>
                  <a:srgbClr val="993300"/>
                </a:solidFill>
              </a:rPr>
              <a:t>品質</a:t>
            </a:r>
            <a:endParaRPr lang="zh-TW" altLang="en-US" sz="2800" b="1" cap="all" dirty="0">
              <a:solidFill>
                <a:srgbClr val="9933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07633" y="4493527"/>
            <a:ext cx="3814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</a:rPr>
              <a:t>依據財團法人高等教育國際交流基金會之調查結果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矩形 13"/>
          <p:cNvSpPr/>
          <p:nvPr/>
        </p:nvSpPr>
        <p:spPr>
          <a:xfrm>
            <a:off x="1604514" y="1598108"/>
            <a:ext cx="9145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當初為何選擇到臺灣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?</a:t>
            </a:r>
            <a:endParaRPr lang="zh-HK" altLang="en-US" sz="48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909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832526" y="1748909"/>
            <a:ext cx="5706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/>
              <a:t>孤身一人來臺灣唸書，面對新環境，忐忑不安的心情是可想而知。幸運的是遇到的同學、室友及老師都十分友善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algn="just"/>
            <a:r>
              <a:rPr lang="zh-TW" altLang="en-US" sz="2800" dirty="0" smtClean="0"/>
              <a:t>國立</a:t>
            </a:r>
            <a:r>
              <a:rPr lang="zh-TW" altLang="en-US" sz="2800" dirty="0"/>
              <a:t>臺灣科技大學的師資非常優良，多元化的學習，除了書本上的基本知識，還學到很多實務上的應用。而身在不熟悉的環境下，會加速個人成長，故鼓勵勇於挑戰自我的同學來臺灣留學。 </a:t>
            </a:r>
          </a:p>
          <a:p>
            <a:r>
              <a:rPr lang="zh-TW" altLang="en-US" sz="2800" dirty="0"/>
              <a:t> </a:t>
            </a:r>
          </a:p>
          <a:p>
            <a:r>
              <a:rPr lang="zh-TW" altLang="en-US" dirty="0">
                <a:solidFill>
                  <a:srgbClr val="777777"/>
                </a:solidFill>
                <a:latin typeface="Lato"/>
              </a:rPr>
              <a:t> </a:t>
            </a:r>
            <a:endParaRPr lang="zh-TW" altLang="en-US" b="0" i="0" dirty="0">
              <a:solidFill>
                <a:srgbClr val="FF6A00"/>
              </a:solidFill>
              <a:effectLst/>
              <a:latin typeface="Lato"/>
            </a:endParaRPr>
          </a:p>
        </p:txBody>
      </p:sp>
      <p:pic>
        <p:nvPicPr>
          <p:cNvPr id="7" name="Picture 2" descr="http://www.overseas.ncnu.edu.tw/uploads/2014Experience/%E5%8F%B0%E7%A7%91%E5%A4%A7%E8%B6%99%E5%96%84%E8%8F%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77" y="1748909"/>
            <a:ext cx="2000512" cy="33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265871" y="855153"/>
            <a:ext cx="579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聽聽外國學生怎麼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說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06107" y="570128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國立臺灣科技大學企業管理系  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</a:rPr>
              <a:t>趙同學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2498" y="1402896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香港學生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45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2291751" y="1095728"/>
            <a:ext cx="579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聽聽外國學生怎麼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說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Picture 4" descr="é®åå©·ç¢æ¥­æ¼ä¸­å±±é«å­¸å¤§å­¸ä¿®ç¢èªè¨æ²»çèè½åå­¸ç³»ï¼ç²å¾æ¬æ¸¯å°æ¥­èªè­ï¼å¼åè¨èªæ²»çå¸«å·æ¥­è³æ ¼ãï¼éºæææï¼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t="5675" r="18711"/>
          <a:stretch/>
        </p:blipFill>
        <p:spPr bwMode="auto">
          <a:xfrm>
            <a:off x="8588805" y="1989484"/>
            <a:ext cx="1967364" cy="33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909017" y="586171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中山醫學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大學　語言治療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與聽力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學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0341" y="1731253"/>
            <a:ext cx="62426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/>
              <a:t>香港學生在中山醫學大學修</a:t>
            </a:r>
            <a:r>
              <a:rPr lang="zh-TW" altLang="en-US" sz="2800" dirty="0" smtClean="0"/>
              <a:t>畢</a:t>
            </a:r>
            <a:endParaRPr lang="en-US" altLang="zh-TW" sz="2800" dirty="0" smtClean="0"/>
          </a:p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語言治療</a:t>
            </a:r>
            <a:r>
              <a:rPr lang="zh-TW" altLang="en-US" sz="2800" dirty="0"/>
              <a:t>與聽力</a:t>
            </a:r>
            <a:r>
              <a:rPr lang="zh-TW" altLang="en-US" sz="2800" dirty="0" smtClean="0"/>
              <a:t>學</a:t>
            </a:r>
            <a:endParaRPr lang="en-US" altLang="zh-TW" sz="2800" dirty="0" smtClean="0"/>
          </a:p>
          <a:p>
            <a:pPr algn="ctr">
              <a:lnSpc>
                <a:spcPct val="150000"/>
              </a:lnSpc>
            </a:pPr>
            <a:endParaRPr lang="en-US" altLang="zh-TW" dirty="0" smtClean="0"/>
          </a:p>
          <a:p>
            <a:pPr algn="just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回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</a:rPr>
              <a:t>港後成功獲學術及職業資歷評審局、香港言語治療師協會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認可，並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</a:rPr>
              <a:t>獲得言語治療師執業資格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lang="zh-HK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04873" y="38761"/>
            <a:ext cx="555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背景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6290" b="52431"/>
          <a:stretch/>
        </p:blipFill>
        <p:spPr>
          <a:xfrm>
            <a:off x="-110801" y="1421285"/>
            <a:ext cx="6014720" cy="41772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7830" b="-1"/>
          <a:stretch/>
        </p:blipFill>
        <p:spPr>
          <a:xfrm>
            <a:off x="5596627" y="1421285"/>
            <a:ext cx="6675120" cy="4617206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8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63" y="-166272"/>
            <a:ext cx="6329680" cy="71197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6713" y="941047"/>
            <a:ext cx="417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比較</a:t>
            </a:r>
            <a:endParaRPr lang="zh-HK" altLang="en-US" sz="360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9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4B7758EB-039F-47D5-A2A0-C6ADFB77B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96286"/>
              </p:ext>
            </p:extLst>
          </p:nvPr>
        </p:nvGraphicFramePr>
        <p:xfrm>
          <a:off x="296263" y="889527"/>
          <a:ext cx="11306176" cy="55247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7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3367800587"/>
                    </a:ext>
                  </a:extLst>
                </a:gridCol>
                <a:gridCol w="1495342">
                  <a:extLst>
                    <a:ext uri="{9D8B030D-6E8A-4147-A177-3AD203B41FA5}">
                      <a16:colId xmlns:a16="http://schemas.microsoft.com/office/drawing/2014/main" xmlns="" val="2639449887"/>
                    </a:ext>
                  </a:extLst>
                </a:gridCol>
                <a:gridCol w="1764548">
                  <a:extLst>
                    <a:ext uri="{9D8B030D-6E8A-4147-A177-3AD203B41FA5}">
                      <a16:colId xmlns:a16="http://schemas.microsoft.com/office/drawing/2014/main" xmlns="" val="2566030100"/>
                    </a:ext>
                  </a:extLst>
                </a:gridCol>
                <a:gridCol w="1764548">
                  <a:extLst>
                    <a:ext uri="{9D8B030D-6E8A-4147-A177-3AD203B41FA5}">
                      <a16:colId xmlns:a16="http://schemas.microsoft.com/office/drawing/2014/main" xmlns="" val="3964839615"/>
                    </a:ext>
                  </a:extLst>
                </a:gridCol>
              </a:tblGrid>
              <a:tr h="6095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管道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個人申請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審查制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聯合分發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依成績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二年制學士班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研究所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碩、博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僑生先修部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各校單招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0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報名時間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每年的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11-12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每年的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2-3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每年的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2-3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每年的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11-12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每年的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2-3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依各校簡章規定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88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報名資格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中學畢業取得畢業證書或修業證明書者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中學畢業取得畢業證書或修業證明書者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持香港全日制副學士或高級文憑者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具學士學位以上者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中學畢業取得畢業證書或修業證明書者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依照「香港澳門居民來臺就學辦法」與各校簡章辦理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7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成續採計方式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charset="0"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依各校審查結果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DSE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成績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或其他簡章規定之成績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依各校審查結果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依各校審查結果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中學最後二年成績單擇優錄取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依各校簡章規定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35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放榜時間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kumimoji="0" lang="zh-TW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月底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HK" sz="1400" kern="1200" dirty="0"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zh-HK" altLang="en-US" sz="1400" kern="1200" dirty="0">
                          <a:effectLst/>
                          <a:latin typeface="+mj-ea"/>
                          <a:ea typeface="+mj-ea"/>
                        </a:rPr>
                        <a:t>月中旬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月底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</a:b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依各校簡章規定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46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如未錄取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自動進入聯合分發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0" lang="zh-TW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不須再報名一次</a:t>
                      </a:r>
                      <a:r>
                        <a:rPr kumimoji="0" lang="en-US" altLang="zh-TW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0" lang="zh-TW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自動安排修讀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僑生先修部</a:t>
                      </a:r>
                      <a:endParaRPr kumimoji="0" lang="zh-TW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-</a:t>
                      </a:r>
                      <a:endParaRPr kumimoji="0" lang="zh-TW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-</a:t>
                      </a:r>
                      <a:endParaRPr kumimoji="0" lang="zh-TW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-</a:t>
                      </a:r>
                      <a:endParaRPr kumimoji="0" lang="zh-TW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ea"/>
                          <a:ea typeface="+mj-ea"/>
                        </a:rPr>
                        <a:t>-</a:t>
                      </a:r>
                      <a:endParaRPr kumimoji="0" lang="zh-TW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46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註冊入學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62763" marR="62763" marT="31361" marB="31361" anchor="ctr" horzOverflow="overflow"/>
                </a:tc>
                <a:tc gridSpan="6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翌年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ea"/>
                          <a:ea typeface="+mj-ea"/>
                        </a:rPr>
                        <a:t>月上旬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Lantinghei TC Extralight" charset="-120"/>
                      </a:endParaRPr>
                    </a:p>
                  </a:txBody>
                  <a:tcPr marL="71611" marR="71611" marT="35782" marB="35782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ntinghei TC Extralight" charset="-120"/>
                        <a:ea typeface="Lantinghei TC Extralight" charset="-120"/>
                        <a:cs typeface="Lantinghei TC Extralight" charset="-120"/>
                      </a:endParaRPr>
                    </a:p>
                  </a:txBody>
                  <a:tcPr marL="87590" marR="87590" marT="43766" marB="437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ntinghei TC Extralight" charset="-120"/>
                        <a:ea typeface="Lantinghei TC Extralight" charset="-120"/>
                        <a:cs typeface="Lantinghei TC Extralight" charset="-120"/>
                      </a:endParaRPr>
                    </a:p>
                  </a:txBody>
                  <a:tcPr marL="54945" marR="54945" marT="27472" marB="27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ntinghei TC Extralight" charset="-120"/>
                        <a:ea typeface="Lantinghei TC Extralight" charset="-120"/>
                        <a:cs typeface="Lantinghei TC Extralight" charset="-120"/>
                      </a:endParaRPr>
                    </a:p>
                  </a:txBody>
                  <a:tcPr marL="54945" marR="54945" marT="27472" marB="27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ntinghei TC Extralight" charset="-120"/>
                        <a:ea typeface="Lantinghei TC Extralight" charset="-120"/>
                        <a:cs typeface="Lantinghei TC Extralight" charset="-120"/>
                      </a:endParaRPr>
                    </a:p>
                  </a:txBody>
                  <a:tcPr marL="54945" marR="54945" marT="27472" marB="274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1005840" y="813444"/>
            <a:ext cx="3820160" cy="53288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9804400" y="889527"/>
            <a:ext cx="2011680" cy="5140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-104917"/>
            <a:ext cx="5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升學管道說明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時程</a:t>
            </a:r>
            <a:r>
              <a:rPr lang="zh-TW" altLang="en-US" sz="3600" dirty="0"/>
              <a:t>表</a:t>
            </a:r>
            <a:endParaRPr lang="zh-HK" altLang="en-US" sz="3600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3771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1159</Words>
  <Application>Microsoft Office PowerPoint</Application>
  <PresentationFormat>寬螢幕</PresentationFormat>
  <Paragraphs>199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9" baseType="lpstr">
      <vt:lpstr>Adobe 繁黑體 Std B</vt:lpstr>
      <vt:lpstr>Lantinghei TC Extralight</vt:lpstr>
      <vt:lpstr>Lato</vt:lpstr>
      <vt:lpstr>微軟正黑體</vt:lpstr>
      <vt:lpstr>新細明體</vt:lpstr>
      <vt:lpstr>標楷體</vt:lpstr>
      <vt:lpstr>Calibri</vt:lpstr>
      <vt:lpstr>Calibri Light</vt:lpstr>
      <vt:lpstr>Times New Roman</vt:lpstr>
      <vt:lpstr>Wingdings</vt:lpstr>
      <vt:lpstr>Wingdings 2</vt:lpstr>
      <vt:lpstr>HDOfficeLightV0</vt:lpstr>
      <vt:lpstr>回顧</vt:lpstr>
      <vt:lpstr>臺灣升學管道介紹</vt:lpstr>
      <vt:lpstr>赴臺灣升學9大優勢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升學管道說明-注意---單招vs聯招 擇一錄取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臺灣的大學_18大學群</vt:lpstr>
      <vt:lpstr>PowerPoint 簡報</vt:lpstr>
      <vt:lpstr>PowerPoint 簡報</vt:lpstr>
      <vt:lpstr>謝謝您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星島日期專訪資料</dc:title>
  <dc:creator>user</dc:creator>
  <cp:lastModifiedBy>hi hihi</cp:lastModifiedBy>
  <cp:revision>113</cp:revision>
  <cp:lastPrinted>2020-06-04T03:06:43Z</cp:lastPrinted>
  <dcterms:created xsi:type="dcterms:W3CDTF">2019-06-26T04:01:40Z</dcterms:created>
  <dcterms:modified xsi:type="dcterms:W3CDTF">2021-01-12T09:42:08Z</dcterms:modified>
</cp:coreProperties>
</file>