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60" r:id="rId6"/>
    <p:sldId id="261"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21" autoAdjust="0"/>
    <p:restoredTop sz="94660"/>
  </p:normalViewPr>
  <p:slideViewPr>
    <p:cSldViewPr snapToGrid="0">
      <p:cViewPr varScale="1">
        <p:scale>
          <a:sx n="83" d="100"/>
          <a:sy n="83" d="100"/>
        </p:scale>
        <p:origin x="-350"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408242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3351072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336303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116023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752032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340683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267422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426901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257029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4075605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2FB1538-9278-4682-8385-69D47D022C17}" type="datetimeFigureOut">
              <a:rPr lang="zh-HK" altLang="en-US" smtClean="0"/>
              <a:pPr/>
              <a:t>15/5/2021</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97436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B1538-9278-4682-8385-69D47D022C17}" type="datetimeFigureOut">
              <a:rPr lang="zh-HK" altLang="en-US" smtClean="0"/>
              <a:pPr/>
              <a:t>15/5/2021</a:t>
            </a:fld>
            <a:endParaRPr lang="zh-HK"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BD9E6C-A390-44E9-8C75-EE2F0747A7F1}" type="slidenum">
              <a:rPr lang="zh-HK" altLang="en-US" smtClean="0"/>
              <a:pPr/>
              <a:t>‹#›</a:t>
            </a:fld>
            <a:endParaRPr lang="zh-HK" altLang="en-US"/>
          </a:p>
        </p:txBody>
      </p:sp>
    </p:spTree>
    <p:extLst>
      <p:ext uri="{BB962C8B-B14F-4D97-AF65-F5344CB8AC3E}">
        <p14:creationId xmlns:p14="http://schemas.microsoft.com/office/powerpoint/2010/main" xmlns="" val="352722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studyaustralia.gov.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tudyinaustralia.gov.au/english/live-in-australia/living-cos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inister.homeaffairs.gov.au/alantudge/Pages/supporting-international-students-support-australian-jobs.aspx" TargetMode="External"/><Relationship Id="rId2" Type="http://schemas.openxmlformats.org/officeDocument/2006/relationships/hyperlink" Target="https://immi.homeaffairs.gov.au/visas/getting-a-visa/visa-listing/temporary-graduate-485/australian-study-requirement" TargetMode="External"/><Relationship Id="rId1" Type="http://schemas.openxmlformats.org/officeDocument/2006/relationships/slideLayout" Target="../slideLayouts/slideLayout2.xml"/><Relationship Id="rId4" Type="http://schemas.openxmlformats.org/officeDocument/2006/relationships/hyperlink" Target="https://immi.homeaffairs.gov.au/visas/getting-a-visa/visa-listing/temporary-graduate-485"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2C8548A2-FFE1-43D8-AE7A-5275D39AA4CF}"/>
              </a:ext>
            </a:extLst>
          </p:cNvPr>
          <p:cNvSpPr>
            <a:spLocks noGrp="1"/>
          </p:cNvSpPr>
          <p:nvPr>
            <p:ph type="ctrTitle"/>
          </p:nvPr>
        </p:nvSpPr>
        <p:spPr/>
        <p:txBody>
          <a:bodyPr/>
          <a:lstStyle/>
          <a:p>
            <a:r>
              <a:rPr lang="en-US" altLang="zh-HK" dirty="0"/>
              <a:t>Talk on Australia studies</a:t>
            </a:r>
            <a:endParaRPr lang="zh-HK" altLang="en-US" dirty="0"/>
          </a:p>
        </p:txBody>
      </p:sp>
      <p:sp>
        <p:nvSpPr>
          <p:cNvPr id="3" name="副標題 2">
            <a:extLst>
              <a:ext uri="{FF2B5EF4-FFF2-40B4-BE49-F238E27FC236}">
                <a16:creationId xmlns="" xmlns:a16="http://schemas.microsoft.com/office/drawing/2014/main" id="{6862E056-F0B2-43B2-8808-5FBDAC06CCEF}"/>
              </a:ext>
            </a:extLst>
          </p:cNvPr>
          <p:cNvSpPr>
            <a:spLocks noGrp="1"/>
          </p:cNvSpPr>
          <p:nvPr>
            <p:ph type="subTitle" idx="1"/>
          </p:nvPr>
        </p:nvSpPr>
        <p:spPr>
          <a:xfrm>
            <a:off x="1381539" y="3946594"/>
            <a:ext cx="6858000" cy="1655762"/>
          </a:xfrm>
        </p:spPr>
        <p:txBody>
          <a:bodyPr/>
          <a:lstStyle/>
          <a:p>
            <a:pPr algn="r"/>
            <a:r>
              <a:rPr lang="en-US" altLang="zh-HK" dirty="0"/>
              <a:t>12/05/2021</a:t>
            </a:r>
          </a:p>
          <a:p>
            <a:pPr algn="r"/>
            <a:r>
              <a:rPr lang="en-US" altLang="zh-HK" dirty="0"/>
              <a:t>HKACMGM</a:t>
            </a:r>
          </a:p>
          <a:p>
            <a:pPr algn="just"/>
            <a:endParaRPr lang="zh-HK" altLang="en-US" dirty="0"/>
          </a:p>
        </p:txBody>
      </p:sp>
    </p:spTree>
    <p:extLst>
      <p:ext uri="{BB962C8B-B14F-4D97-AF65-F5344CB8AC3E}">
        <p14:creationId xmlns:p14="http://schemas.microsoft.com/office/powerpoint/2010/main" xmlns="" val="227275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D5570CAE-1759-4C7D-98F4-5387D5B1EF66}"/>
              </a:ext>
            </a:extLst>
          </p:cNvPr>
          <p:cNvSpPr>
            <a:spLocks noGrp="1"/>
          </p:cNvSpPr>
          <p:nvPr>
            <p:ph type="title"/>
          </p:nvPr>
        </p:nvSpPr>
        <p:spPr>
          <a:xfrm>
            <a:off x="562388" y="-291549"/>
            <a:ext cx="7886700" cy="1325563"/>
          </a:xfrm>
        </p:spPr>
        <p:txBody>
          <a:bodyPr>
            <a:normAutofit/>
          </a:bodyPr>
          <a:lstStyle/>
          <a:p>
            <a:pPr algn="ctr"/>
            <a:r>
              <a:rPr lang="en-US" altLang="zh-HK" sz="4000" b="1" u="sng" dirty="0"/>
              <a:t>Q &amp; A</a:t>
            </a:r>
            <a:endParaRPr lang="zh-HK" altLang="en-US" sz="4000" b="1" u="sng" dirty="0"/>
          </a:p>
        </p:txBody>
      </p:sp>
      <p:sp>
        <p:nvSpPr>
          <p:cNvPr id="3" name="內容版面配置區 2">
            <a:extLst>
              <a:ext uri="{FF2B5EF4-FFF2-40B4-BE49-F238E27FC236}">
                <a16:creationId xmlns="" xmlns:a16="http://schemas.microsoft.com/office/drawing/2014/main" id="{E089FC62-361E-4AE6-9C5E-E2630F8A8404}"/>
              </a:ext>
            </a:extLst>
          </p:cNvPr>
          <p:cNvSpPr>
            <a:spLocks noGrp="1"/>
          </p:cNvSpPr>
          <p:nvPr>
            <p:ph idx="1"/>
          </p:nvPr>
        </p:nvSpPr>
        <p:spPr>
          <a:xfrm>
            <a:off x="357809" y="689113"/>
            <a:ext cx="8560904" cy="3169655"/>
          </a:xfrm>
        </p:spPr>
        <p:txBody>
          <a:bodyPr>
            <a:noAutofit/>
          </a:bodyPr>
          <a:lstStyle/>
          <a:p>
            <a:r>
              <a:rPr lang="en-US" altLang="zh-HK" sz="2000" b="1" dirty="0" smtClean="0"/>
              <a:t>Remarks: </a:t>
            </a:r>
            <a:r>
              <a:rPr lang="en-US" altLang="zh-HK" sz="2000" b="1" dirty="0" smtClean="0"/>
              <a:t>Students </a:t>
            </a:r>
            <a:r>
              <a:rPr lang="en-US" altLang="zh-HK" sz="2000" b="1" dirty="0" smtClean="0"/>
              <a:t>are highly recommended to visit the </a:t>
            </a:r>
            <a:r>
              <a:rPr lang="en-US" altLang="zh-HK" sz="2000" b="1" dirty="0" smtClean="0"/>
              <a:t>official website </a:t>
            </a:r>
            <a:r>
              <a:rPr lang="en-US" altLang="zh-HK" sz="2000" b="1" dirty="0" smtClean="0"/>
              <a:t>‘</a:t>
            </a:r>
            <a:r>
              <a:rPr lang="en-US" altLang="zh-HK" sz="2000" b="1" dirty="0" smtClean="0"/>
              <a:t>Study in Australia’ (</a:t>
            </a:r>
            <a:r>
              <a:rPr lang="en-US" altLang="zh-HK" sz="2000" b="1" dirty="0" smtClean="0">
                <a:hlinkClick r:id="rId2"/>
              </a:rPr>
              <a:t>www.studyaustralia.gov.au</a:t>
            </a:r>
            <a:r>
              <a:rPr lang="en-US" altLang="zh-HK" sz="2000" b="1" dirty="0" smtClean="0"/>
              <a:t>) for more information.</a:t>
            </a:r>
            <a:endParaRPr lang="en-US" altLang="zh-HK" sz="2000" dirty="0" smtClean="0"/>
          </a:p>
          <a:p>
            <a:r>
              <a:rPr lang="en-US" altLang="zh-HK" sz="2000" dirty="0" smtClean="0"/>
              <a:t>Q1  </a:t>
            </a:r>
            <a:r>
              <a:rPr lang="en-US" altLang="zh-TW" sz="2000" dirty="0"/>
              <a:t>May I ask </a:t>
            </a:r>
            <a:r>
              <a:rPr lang="en-US" altLang="zh-TW" sz="2000" dirty="0" smtClean="0"/>
              <a:t>if there are </a:t>
            </a:r>
            <a:r>
              <a:rPr lang="en-US" altLang="zh-TW" sz="2000" dirty="0"/>
              <a:t>any scholarships or grants for </a:t>
            </a:r>
            <a:r>
              <a:rPr lang="en-US" altLang="zh-TW" sz="2000" dirty="0" smtClean="0"/>
              <a:t>foundation </a:t>
            </a:r>
            <a:r>
              <a:rPr lang="en-US" altLang="zh-TW" sz="2000" dirty="0"/>
              <a:t>studies? What are the general requirements</a:t>
            </a:r>
            <a:r>
              <a:rPr lang="en-US" altLang="zh-TW" sz="2000" dirty="0" smtClean="0"/>
              <a:t>?</a:t>
            </a:r>
          </a:p>
          <a:p>
            <a:r>
              <a:rPr lang="en-US" altLang="zh-TW" sz="2000" dirty="0" smtClean="0"/>
              <a:t>Q2 </a:t>
            </a:r>
            <a:r>
              <a:rPr lang="zh-TW" altLang="en-US" sz="2000" dirty="0" smtClean="0"/>
              <a:t>如果</a:t>
            </a:r>
            <a:r>
              <a:rPr lang="en-US" altLang="zh-TW" sz="2000" dirty="0" smtClean="0"/>
              <a:t>DSE</a:t>
            </a:r>
            <a:r>
              <a:rPr lang="zh-TW" altLang="en-US" sz="2000" dirty="0" smtClean="0"/>
              <a:t>全部</a:t>
            </a:r>
            <a:r>
              <a:rPr lang="en-US" altLang="zh-TW" sz="2000" dirty="0" smtClean="0"/>
              <a:t>Level 2 </a:t>
            </a:r>
            <a:r>
              <a:rPr lang="zh-TW" altLang="en-US" sz="2000" dirty="0"/>
              <a:t>，可以讀到基礎班嗎</a:t>
            </a:r>
            <a:r>
              <a:rPr lang="zh-TW" altLang="en-US" sz="2000" dirty="0" smtClean="0"/>
              <a:t>？</a:t>
            </a:r>
            <a:endParaRPr lang="en-AU" altLang="zh-TW" sz="2000" dirty="0" smtClean="0"/>
          </a:p>
          <a:p>
            <a:r>
              <a:rPr lang="en-US" altLang="zh-TW" sz="2000" dirty="0" smtClean="0"/>
              <a:t>Q3 </a:t>
            </a:r>
            <a:r>
              <a:rPr lang="zh-TW" altLang="en-US" sz="2000" dirty="0" smtClean="0"/>
              <a:t>完成</a:t>
            </a:r>
            <a:r>
              <a:rPr lang="zh-TW" altLang="en-US" sz="2000" dirty="0"/>
              <a:t>大學基礎班是否需要考試？成績良好，才能升讀大學</a:t>
            </a:r>
            <a:r>
              <a:rPr lang="zh-TW" altLang="en-US" sz="2000" dirty="0" smtClean="0"/>
              <a:t>？</a:t>
            </a:r>
            <a:endParaRPr lang="en-AU" altLang="zh-TW" sz="2000" dirty="0" smtClean="0"/>
          </a:p>
          <a:p>
            <a:r>
              <a:rPr lang="en-US" altLang="zh-TW" sz="2000" dirty="0" smtClean="0"/>
              <a:t>Q4 </a:t>
            </a:r>
            <a:r>
              <a:rPr lang="zh-TW" altLang="en-US" sz="2000" dirty="0" smtClean="0"/>
              <a:t>基礎</a:t>
            </a:r>
            <a:r>
              <a:rPr lang="zh-TW" altLang="en-US" sz="2000" dirty="0"/>
              <a:t>班要</a:t>
            </a:r>
            <a:r>
              <a:rPr lang="zh-TW" altLang="en-US" sz="2000" dirty="0" smtClean="0"/>
              <a:t>考</a:t>
            </a:r>
            <a:r>
              <a:rPr lang="en-US" altLang="zh-TW" sz="2000" dirty="0" smtClean="0"/>
              <a:t>IELTS</a:t>
            </a:r>
            <a:r>
              <a:rPr lang="zh-TW" altLang="en-US" sz="2000" dirty="0" smtClean="0"/>
              <a:t>嗎</a:t>
            </a:r>
            <a:r>
              <a:rPr lang="en-US" altLang="zh-TW" sz="2000" dirty="0"/>
              <a:t>?</a:t>
            </a:r>
          </a:p>
          <a:p>
            <a:r>
              <a:rPr lang="en-US" altLang="zh-TW" sz="2000" dirty="0" smtClean="0"/>
              <a:t>Q5</a:t>
            </a:r>
            <a:r>
              <a:rPr lang="zh-TW" altLang="en-US" sz="2000" dirty="0" smtClean="0"/>
              <a:t>可以在</a:t>
            </a:r>
            <a:r>
              <a:rPr lang="zh-TW" altLang="en-US" sz="2000" dirty="0" smtClean="0"/>
              <a:t>什麼</a:t>
            </a:r>
            <a:r>
              <a:rPr lang="zh-TW" altLang="en-US" sz="2000" dirty="0" smtClean="0"/>
              <a:t>時候</a:t>
            </a:r>
            <a:r>
              <a:rPr lang="zh-TW" altLang="en-US" sz="2000" dirty="0" smtClean="0"/>
              <a:t>報讀</a:t>
            </a:r>
            <a:r>
              <a:rPr lang="zh-TW" altLang="en-US" sz="2000" dirty="0" smtClean="0"/>
              <a:t>大學</a:t>
            </a:r>
            <a:r>
              <a:rPr lang="zh-TW" altLang="en-US" sz="2000" dirty="0"/>
              <a:t>基礎</a:t>
            </a:r>
            <a:r>
              <a:rPr lang="zh-TW" altLang="en-US" sz="2000" dirty="0" smtClean="0"/>
              <a:t>班？可</a:t>
            </a:r>
            <a:r>
              <a:rPr lang="zh-TW" altLang="en-US" sz="2000" dirty="0" smtClean="0"/>
              <a:t>以在收到</a:t>
            </a:r>
            <a:r>
              <a:rPr lang="en-US" altLang="zh-TW" sz="2000" dirty="0" smtClean="0"/>
              <a:t>DSE</a:t>
            </a:r>
            <a:r>
              <a:rPr lang="zh-TW" altLang="en-US" sz="2000" dirty="0" smtClean="0"/>
              <a:t>成績後</a:t>
            </a:r>
            <a:r>
              <a:rPr lang="zh-TW" altLang="en-US" sz="2000" dirty="0" smtClean="0"/>
              <a:t>才報讀嗎</a:t>
            </a:r>
            <a:r>
              <a:rPr lang="zh-TW" altLang="en-US" sz="2000" dirty="0" smtClean="0"/>
              <a:t>？大約什</a:t>
            </a:r>
            <a:r>
              <a:rPr lang="zh-TW" altLang="en-US" sz="2000" dirty="0" smtClean="0"/>
              <a:t>麼時候</a:t>
            </a:r>
            <a:r>
              <a:rPr lang="zh-TW" altLang="en-US" sz="2000" dirty="0" smtClean="0"/>
              <a:t>會截止</a:t>
            </a:r>
            <a:r>
              <a:rPr lang="en-US" altLang="zh-TW" sz="2000" dirty="0" smtClean="0"/>
              <a:t>?</a:t>
            </a:r>
            <a:endParaRPr lang="en-AU" altLang="zh-TW" sz="2000" dirty="0" smtClean="0"/>
          </a:p>
          <a:p>
            <a:pPr marL="0" indent="0">
              <a:buNone/>
            </a:pPr>
            <a:r>
              <a:rPr lang="en-US" altLang="zh-TW" sz="2000" dirty="0" err="1" smtClean="0"/>
              <a:t>Ans</a:t>
            </a:r>
            <a:r>
              <a:rPr lang="en-US" altLang="zh-TW" sz="2000" dirty="0"/>
              <a:t>: </a:t>
            </a:r>
            <a:endParaRPr lang="en-US" altLang="zh-TW" sz="2000" dirty="0" smtClean="0"/>
          </a:p>
          <a:p>
            <a:r>
              <a:rPr lang="en-US" altLang="zh-TW" sz="2000" dirty="0" smtClean="0"/>
              <a:t>There are several intakes in the year for foundation studies / pathway programs. General requirements for foundation programs are three to five HKDSE subjects with Level 2-3, plus </a:t>
            </a:r>
            <a:r>
              <a:rPr lang="en-US" altLang="zh-TW" sz="2000" dirty="0" err="1" smtClean="0"/>
              <a:t>IELTS</a:t>
            </a:r>
            <a:r>
              <a:rPr lang="en-US" altLang="zh-TW" sz="2000" dirty="0" smtClean="0"/>
              <a:t> score of 5.5 in general. Students are recommended to contact individual institutions directly for detail admission requirements. </a:t>
            </a:r>
          </a:p>
          <a:p>
            <a:r>
              <a:rPr lang="en-US" altLang="zh-TW" sz="2000" dirty="0" smtClean="0"/>
              <a:t>Students are advised to check the articulation arrangements with universities and necessary requirements before enrolments</a:t>
            </a:r>
            <a:r>
              <a:rPr lang="en-US" altLang="zh-TW" sz="2000" dirty="0"/>
              <a:t>. </a:t>
            </a:r>
            <a:endParaRPr lang="en-US" altLang="zh-TW" sz="2000" dirty="0" smtClean="0"/>
          </a:p>
          <a:p>
            <a:r>
              <a:rPr lang="en-US" altLang="zh-TW" sz="2000" dirty="0" smtClean="0"/>
              <a:t>Some </a:t>
            </a:r>
            <a:r>
              <a:rPr lang="en-US" altLang="zh-TW" sz="2000" dirty="0"/>
              <a:t>institutions may offer scholarships or grants</a:t>
            </a:r>
            <a:r>
              <a:rPr lang="en-US" altLang="zh-TW" sz="2000" dirty="0" smtClean="0"/>
              <a:t>.</a:t>
            </a:r>
            <a:endParaRPr lang="zh-HK" altLang="en-US" sz="2000" dirty="0"/>
          </a:p>
        </p:txBody>
      </p:sp>
    </p:spTree>
    <p:extLst>
      <p:ext uri="{BB962C8B-B14F-4D97-AF65-F5344CB8AC3E}">
        <p14:creationId xmlns:p14="http://schemas.microsoft.com/office/powerpoint/2010/main" xmlns="" val="52232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52857"/>
          </a:xfrm>
        </p:spPr>
        <p:txBody>
          <a:bodyPr/>
          <a:lstStyle/>
          <a:p>
            <a:pPr algn="ctr"/>
            <a:r>
              <a:rPr lang="en-US" altLang="zh-HK" b="1" u="sng" dirty="0"/>
              <a:t>Q &amp; A</a:t>
            </a:r>
            <a:endParaRPr lang="en-AU" dirty="0"/>
          </a:p>
        </p:txBody>
      </p:sp>
      <p:sp>
        <p:nvSpPr>
          <p:cNvPr id="3" name="Content Placeholder 2"/>
          <p:cNvSpPr>
            <a:spLocks noGrp="1"/>
          </p:cNvSpPr>
          <p:nvPr>
            <p:ph idx="1"/>
          </p:nvPr>
        </p:nvSpPr>
        <p:spPr>
          <a:xfrm>
            <a:off x="450574" y="1417983"/>
            <a:ext cx="8064776" cy="4704521"/>
          </a:xfrm>
        </p:spPr>
        <p:txBody>
          <a:bodyPr>
            <a:normAutofit fontScale="92500" lnSpcReduction="20000"/>
          </a:bodyPr>
          <a:lstStyle/>
          <a:p>
            <a:r>
              <a:rPr lang="en-US" altLang="zh-TW" dirty="0" smtClean="0"/>
              <a:t>Q6   </a:t>
            </a:r>
            <a:r>
              <a:rPr lang="en-US" altLang="zh-TW" dirty="0"/>
              <a:t>If my daughter completed DSE, when should she </a:t>
            </a:r>
            <a:r>
              <a:rPr lang="en-US" altLang="zh-TW" dirty="0" smtClean="0"/>
              <a:t>apply for </a:t>
            </a:r>
            <a:r>
              <a:rPr lang="en-US" altLang="zh-TW" dirty="0"/>
              <a:t>the University in </a:t>
            </a:r>
            <a:r>
              <a:rPr lang="en-US" altLang="zh-TW" dirty="0" smtClean="0"/>
              <a:t>VIC. If </a:t>
            </a:r>
            <a:r>
              <a:rPr lang="en-US" altLang="zh-TW" dirty="0"/>
              <a:t>she wants to </a:t>
            </a:r>
            <a:r>
              <a:rPr lang="en-US" altLang="zh-TW" dirty="0" smtClean="0"/>
              <a:t>study medicine</a:t>
            </a:r>
            <a:r>
              <a:rPr lang="en-US" altLang="zh-TW" dirty="0"/>
              <a:t>, how many </a:t>
            </a:r>
            <a:r>
              <a:rPr lang="en-US" altLang="zh-TW" dirty="0" smtClean="0"/>
              <a:t>scores does </a:t>
            </a:r>
            <a:r>
              <a:rPr lang="en-US" altLang="zh-TW" dirty="0"/>
              <a:t>she have to </a:t>
            </a:r>
            <a:r>
              <a:rPr lang="en-US" altLang="zh-TW" dirty="0" smtClean="0"/>
              <a:t>get?  Is there </a:t>
            </a:r>
            <a:r>
              <a:rPr lang="en-US" altLang="zh-TW" dirty="0"/>
              <a:t>any interview for her </a:t>
            </a:r>
            <a:r>
              <a:rPr lang="en-US" altLang="zh-TW" dirty="0" smtClean="0"/>
              <a:t>to take? Will only academic results be considered?</a:t>
            </a:r>
            <a:endParaRPr lang="en-US" altLang="zh-TW" dirty="0" smtClean="0"/>
          </a:p>
          <a:p>
            <a:endParaRPr lang="en-US" altLang="zh-TW" dirty="0"/>
          </a:p>
          <a:p>
            <a:pPr marL="0" indent="0">
              <a:buNone/>
            </a:pPr>
            <a:r>
              <a:rPr lang="en-US" altLang="zh-TW" dirty="0" err="1"/>
              <a:t>Ans</a:t>
            </a:r>
            <a:r>
              <a:rPr lang="en-US" altLang="zh-TW" dirty="0"/>
              <a:t>: </a:t>
            </a:r>
            <a:endParaRPr lang="en-US" altLang="zh-TW" dirty="0" smtClean="0"/>
          </a:p>
          <a:p>
            <a:r>
              <a:rPr lang="en-US" altLang="zh-TW" dirty="0" smtClean="0"/>
              <a:t>Places </a:t>
            </a:r>
            <a:r>
              <a:rPr lang="en-US" altLang="zh-TW" dirty="0"/>
              <a:t>are competitive for international students to enroll in medicine programs so students are recommended to </a:t>
            </a:r>
            <a:r>
              <a:rPr lang="en-US" altLang="zh-TW" dirty="0" smtClean="0"/>
              <a:t>check with </a:t>
            </a:r>
            <a:r>
              <a:rPr lang="en-US" altLang="zh-TW" dirty="0"/>
              <a:t>the individual institutions </a:t>
            </a:r>
            <a:r>
              <a:rPr lang="en-US" altLang="zh-TW" dirty="0" smtClean="0"/>
              <a:t>and apply early</a:t>
            </a:r>
            <a:r>
              <a:rPr lang="en-US" altLang="zh-TW" dirty="0"/>
              <a:t>. Interviews are usually needed for medicine programs. </a:t>
            </a:r>
            <a:endParaRPr lang="en-US" altLang="zh-TW" dirty="0" smtClean="0"/>
          </a:p>
          <a:p>
            <a:r>
              <a:rPr lang="en-US" altLang="zh-TW" dirty="0" smtClean="0"/>
              <a:t>Please </a:t>
            </a:r>
            <a:r>
              <a:rPr lang="en-US" altLang="zh-TW" dirty="0"/>
              <a:t>note that </a:t>
            </a:r>
            <a:r>
              <a:rPr lang="en-US" altLang="zh-TW" dirty="0" smtClean="0"/>
              <a:t>some </a:t>
            </a:r>
            <a:r>
              <a:rPr lang="en-US" altLang="zh-TW" dirty="0"/>
              <a:t>Australian institutions offer medicine </a:t>
            </a:r>
            <a:r>
              <a:rPr lang="en-US" altLang="zh-TW" dirty="0" smtClean="0"/>
              <a:t>programs </a:t>
            </a:r>
            <a:r>
              <a:rPr lang="en-US" altLang="zh-TW" dirty="0"/>
              <a:t>at graduate entry level. </a:t>
            </a:r>
          </a:p>
          <a:p>
            <a:endParaRPr lang="en-AU" dirty="0"/>
          </a:p>
        </p:txBody>
      </p:sp>
    </p:spTree>
    <p:extLst>
      <p:ext uri="{BB962C8B-B14F-4D97-AF65-F5344CB8AC3E}">
        <p14:creationId xmlns:p14="http://schemas.microsoft.com/office/powerpoint/2010/main" xmlns="" val="2620664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90BB57B9-9D23-4DE6-8E11-A38A36AF0C5F}"/>
              </a:ext>
            </a:extLst>
          </p:cNvPr>
          <p:cNvSpPr>
            <a:spLocks noGrp="1"/>
          </p:cNvSpPr>
          <p:nvPr>
            <p:ph type="title"/>
          </p:nvPr>
        </p:nvSpPr>
        <p:spPr>
          <a:xfrm>
            <a:off x="777323" y="0"/>
            <a:ext cx="7886700" cy="893831"/>
          </a:xfrm>
        </p:spPr>
        <p:txBody>
          <a:bodyPr/>
          <a:lstStyle/>
          <a:p>
            <a:pPr algn="ctr"/>
            <a:r>
              <a:rPr lang="en-US" altLang="zh-HK" b="1" u="sng" dirty="0"/>
              <a:t>Q &amp; A</a:t>
            </a:r>
            <a:endParaRPr lang="zh-HK" altLang="en-US" dirty="0"/>
          </a:p>
        </p:txBody>
      </p:sp>
      <p:sp>
        <p:nvSpPr>
          <p:cNvPr id="3" name="內容版面配置區 2">
            <a:extLst>
              <a:ext uri="{FF2B5EF4-FFF2-40B4-BE49-F238E27FC236}">
                <a16:creationId xmlns="" xmlns:a16="http://schemas.microsoft.com/office/drawing/2014/main" id="{330BDFC7-6872-4BAB-83EF-0D274F27ED2C}"/>
              </a:ext>
            </a:extLst>
          </p:cNvPr>
          <p:cNvSpPr>
            <a:spLocks noGrp="1"/>
          </p:cNvSpPr>
          <p:nvPr>
            <p:ph idx="1"/>
          </p:nvPr>
        </p:nvSpPr>
        <p:spPr>
          <a:xfrm>
            <a:off x="628650" y="893831"/>
            <a:ext cx="8184046" cy="5569087"/>
          </a:xfrm>
        </p:spPr>
        <p:txBody>
          <a:bodyPr>
            <a:normAutofit fontScale="92500" lnSpcReduction="10000"/>
          </a:bodyPr>
          <a:lstStyle/>
          <a:p>
            <a:r>
              <a:rPr lang="en-US" altLang="zh-HK" dirty="0" smtClean="0"/>
              <a:t>Q7  </a:t>
            </a:r>
            <a:r>
              <a:rPr lang="en-US" altLang="zh-HK" dirty="0"/>
              <a:t>Is </a:t>
            </a:r>
            <a:r>
              <a:rPr lang="en-US" altLang="zh-HK" dirty="0" smtClean="0"/>
              <a:t>my </a:t>
            </a:r>
            <a:r>
              <a:rPr lang="en-US" altLang="zh-HK" dirty="0"/>
              <a:t>grade </a:t>
            </a:r>
            <a:r>
              <a:rPr lang="en-US" altLang="zh-HK" dirty="0" smtClean="0"/>
              <a:t>in Chinese </a:t>
            </a:r>
            <a:r>
              <a:rPr lang="en-US" altLang="zh-HK" dirty="0"/>
              <a:t>Language </a:t>
            </a:r>
            <a:r>
              <a:rPr lang="en-US" altLang="zh-HK" dirty="0" smtClean="0"/>
              <a:t>in HKDSE important, </a:t>
            </a:r>
            <a:r>
              <a:rPr lang="en-US" altLang="zh-HK" dirty="0"/>
              <a:t>if I want to apply </a:t>
            </a:r>
            <a:r>
              <a:rPr lang="en-US" altLang="zh-HK" dirty="0" smtClean="0"/>
              <a:t>for a </a:t>
            </a:r>
            <a:r>
              <a:rPr lang="en-US" altLang="zh-HK" dirty="0" smtClean="0"/>
              <a:t>place in </a:t>
            </a:r>
            <a:r>
              <a:rPr lang="en-US" altLang="zh-HK" dirty="0" smtClean="0"/>
              <a:t>university </a:t>
            </a:r>
            <a:r>
              <a:rPr lang="en-US" altLang="zh-HK" dirty="0"/>
              <a:t>in Australia</a:t>
            </a:r>
            <a:r>
              <a:rPr lang="en-US" altLang="zh-HK" dirty="0" smtClean="0"/>
              <a:t>?</a:t>
            </a:r>
          </a:p>
          <a:p>
            <a:r>
              <a:rPr lang="en-US" altLang="zh-TW" dirty="0" smtClean="0"/>
              <a:t>Q8 </a:t>
            </a:r>
            <a:r>
              <a:rPr lang="zh-TW" altLang="en-US" dirty="0" smtClean="0"/>
              <a:t>用</a:t>
            </a:r>
            <a:r>
              <a:rPr lang="en-US" altLang="zh-TW" dirty="0" err="1"/>
              <a:t>DSE</a:t>
            </a:r>
            <a:r>
              <a:rPr lang="zh-TW" altLang="en-US" dirty="0"/>
              <a:t>成績報大學</a:t>
            </a:r>
            <a:r>
              <a:rPr lang="zh-TW" altLang="en-US" dirty="0" smtClean="0"/>
              <a:t>，通</a:t>
            </a:r>
            <a:r>
              <a:rPr lang="zh-TW" altLang="en-US" dirty="0" smtClean="0"/>
              <a:t>識科成績會被考慮嗎？</a:t>
            </a:r>
            <a:endParaRPr lang="en-AU" altLang="zh-TW" dirty="0" smtClean="0"/>
          </a:p>
          <a:p>
            <a:pPr marL="0" indent="0">
              <a:buNone/>
            </a:pPr>
            <a:endParaRPr lang="en-US" altLang="zh-HK" dirty="0" smtClean="0"/>
          </a:p>
          <a:p>
            <a:pPr marL="0" indent="0">
              <a:buNone/>
            </a:pPr>
            <a:r>
              <a:rPr lang="en-US" altLang="zh-HK" dirty="0" err="1" smtClean="0"/>
              <a:t>Ans</a:t>
            </a:r>
            <a:r>
              <a:rPr lang="en-US" altLang="zh-HK" dirty="0"/>
              <a:t>: </a:t>
            </a:r>
            <a:endParaRPr lang="en-US" altLang="zh-HK" dirty="0" smtClean="0"/>
          </a:p>
          <a:p>
            <a:pPr marL="0" indent="0">
              <a:buNone/>
            </a:pPr>
            <a:r>
              <a:rPr lang="en-US" altLang="zh-HK" dirty="0" smtClean="0"/>
              <a:t>Most of the Australian universities count the best five  subjects but may not include Chinese Language. Students are advised to check the admission requirements with individual institutions or refer to their websites.</a:t>
            </a:r>
            <a:endParaRPr lang="en-US" altLang="zh-HK" dirty="0"/>
          </a:p>
          <a:p>
            <a:pPr marL="0" indent="0">
              <a:buNone/>
            </a:pPr>
            <a:endParaRPr lang="en-US" altLang="zh-HK" dirty="0"/>
          </a:p>
          <a:p>
            <a:r>
              <a:rPr lang="en-US" altLang="zh-HK" dirty="0" smtClean="0"/>
              <a:t>Q9 </a:t>
            </a:r>
            <a:r>
              <a:rPr lang="zh-TW" altLang="en-US" dirty="0"/>
              <a:t>大學的收費一般幾多錢？</a:t>
            </a:r>
            <a:endParaRPr lang="en-US" altLang="zh-TW" dirty="0"/>
          </a:p>
          <a:p>
            <a:pPr marL="0" indent="0">
              <a:buNone/>
            </a:pPr>
            <a:r>
              <a:rPr lang="en-US" altLang="zh-TW" dirty="0" err="1" smtClean="0"/>
              <a:t>Ans</a:t>
            </a:r>
            <a:r>
              <a:rPr lang="en-US" altLang="zh-TW" dirty="0" smtClean="0"/>
              <a:t>: Please refer to </a:t>
            </a:r>
            <a:r>
              <a:rPr lang="en-US" altLang="zh-TW" dirty="0" smtClean="0">
                <a:hlinkClick r:id="rId2"/>
              </a:rPr>
              <a:t>Study in Australia website</a:t>
            </a:r>
            <a:r>
              <a:rPr lang="en-US" altLang="zh-TW" dirty="0" smtClean="0"/>
              <a:t> and note tuition fees may vary depending on institutions and programs. </a:t>
            </a:r>
            <a:endParaRPr lang="en-US" altLang="zh-TW" dirty="0"/>
          </a:p>
          <a:p>
            <a:pPr marL="0" indent="0">
              <a:buNone/>
            </a:pPr>
            <a:endParaRPr lang="zh-TW" altLang="en-US" dirty="0"/>
          </a:p>
          <a:p>
            <a:endParaRPr lang="en-US" altLang="zh-HK" dirty="0"/>
          </a:p>
        </p:txBody>
      </p:sp>
    </p:spTree>
    <p:extLst>
      <p:ext uri="{BB962C8B-B14F-4D97-AF65-F5344CB8AC3E}">
        <p14:creationId xmlns:p14="http://schemas.microsoft.com/office/powerpoint/2010/main" xmlns="" val="413045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5822D360-732E-4094-B160-FE8DD92ECB15}"/>
              </a:ext>
            </a:extLst>
          </p:cNvPr>
          <p:cNvSpPr>
            <a:spLocks noGrp="1"/>
          </p:cNvSpPr>
          <p:nvPr>
            <p:ph type="title"/>
          </p:nvPr>
        </p:nvSpPr>
        <p:spPr/>
        <p:txBody>
          <a:bodyPr/>
          <a:lstStyle/>
          <a:p>
            <a:pPr algn="ctr"/>
            <a:r>
              <a:rPr lang="en-US" altLang="zh-HK" b="1" u="sng" dirty="0"/>
              <a:t>Q &amp; A</a:t>
            </a:r>
            <a:endParaRPr lang="zh-HK" altLang="en-US" dirty="0"/>
          </a:p>
        </p:txBody>
      </p:sp>
      <p:sp>
        <p:nvSpPr>
          <p:cNvPr id="3" name="內容版面配置區 2">
            <a:extLst>
              <a:ext uri="{FF2B5EF4-FFF2-40B4-BE49-F238E27FC236}">
                <a16:creationId xmlns="" xmlns:a16="http://schemas.microsoft.com/office/drawing/2014/main" id="{ECE52878-AF34-433B-A88B-66ACBDA3CE8D}"/>
              </a:ext>
            </a:extLst>
          </p:cNvPr>
          <p:cNvSpPr>
            <a:spLocks noGrp="1"/>
          </p:cNvSpPr>
          <p:nvPr>
            <p:ph idx="1"/>
          </p:nvPr>
        </p:nvSpPr>
        <p:spPr>
          <a:xfrm>
            <a:off x="628650" y="1027907"/>
            <a:ext cx="8144289" cy="4351338"/>
          </a:xfrm>
        </p:spPr>
        <p:txBody>
          <a:bodyPr>
            <a:normAutofit fontScale="92500" lnSpcReduction="10000"/>
          </a:bodyPr>
          <a:lstStyle/>
          <a:p>
            <a:endParaRPr lang="en-US" altLang="zh-TW" dirty="0"/>
          </a:p>
          <a:p>
            <a:endParaRPr lang="en-US" altLang="zh-TW" dirty="0"/>
          </a:p>
          <a:p>
            <a:r>
              <a:rPr lang="en-US" altLang="zh-TW" dirty="0" smtClean="0"/>
              <a:t>Q10</a:t>
            </a:r>
            <a:r>
              <a:rPr lang="zh-TW" altLang="en-US" dirty="0" smtClean="0"/>
              <a:t> </a:t>
            </a:r>
            <a:r>
              <a:rPr lang="zh-TW" altLang="en-US" dirty="0" smtClean="0"/>
              <a:t>如果</a:t>
            </a:r>
            <a:r>
              <a:rPr lang="zh-TW" altLang="en-US" dirty="0"/>
              <a:t>讀</a:t>
            </a:r>
            <a:r>
              <a:rPr lang="en-US" altLang="zh-TW" dirty="0" err="1" smtClean="0"/>
              <a:t>iAL</a:t>
            </a:r>
            <a:r>
              <a:rPr lang="en-US" altLang="zh-TW" dirty="0" smtClean="0"/>
              <a:t> (International A-Level),</a:t>
            </a:r>
            <a:r>
              <a:rPr lang="zh-TW" altLang="en-US" dirty="0"/>
              <a:t>大學最低要求要幾多</a:t>
            </a:r>
            <a:r>
              <a:rPr lang="zh-TW" altLang="en-US" dirty="0" smtClean="0"/>
              <a:t>分？</a:t>
            </a:r>
            <a:endParaRPr lang="zh-TW" altLang="en-US" dirty="0"/>
          </a:p>
          <a:p>
            <a:pPr marL="0" indent="0">
              <a:buNone/>
            </a:pPr>
            <a:r>
              <a:rPr lang="en-US" altLang="zh-TW" dirty="0" err="1" smtClean="0"/>
              <a:t>Ans</a:t>
            </a:r>
            <a:r>
              <a:rPr lang="en-US" altLang="zh-TW" dirty="0"/>
              <a:t>: </a:t>
            </a:r>
            <a:r>
              <a:rPr lang="en-US" altLang="zh-TW" dirty="0" smtClean="0"/>
              <a:t>Students are advised to check the admission requirements with individual institutions and they are usually listed on universities’ websites. </a:t>
            </a:r>
          </a:p>
          <a:p>
            <a:pPr marL="0" indent="0">
              <a:buNone/>
            </a:pPr>
            <a:endParaRPr lang="en-US" altLang="zh-TW" dirty="0"/>
          </a:p>
          <a:p>
            <a:r>
              <a:rPr lang="en-US" altLang="zh-HK" dirty="0" smtClean="0"/>
              <a:t>Q</a:t>
            </a:r>
            <a:r>
              <a:rPr lang="en-US" altLang="zh-HK" dirty="0" smtClean="0"/>
              <a:t>11 </a:t>
            </a:r>
            <a:r>
              <a:rPr lang="zh-TW" altLang="en-US" dirty="0" smtClean="0"/>
              <a:t>有什麼可信</a:t>
            </a:r>
            <a:r>
              <a:rPr lang="zh-TW" altLang="en-US" dirty="0"/>
              <a:t>性高的中介公司介紹？</a:t>
            </a:r>
            <a:endParaRPr lang="en-US" altLang="zh-TW" dirty="0"/>
          </a:p>
          <a:p>
            <a:pPr marL="0" indent="0">
              <a:buNone/>
            </a:pPr>
            <a:r>
              <a:rPr lang="en-US" altLang="zh-TW" dirty="0" err="1"/>
              <a:t>Ans</a:t>
            </a:r>
            <a:r>
              <a:rPr lang="en-US" altLang="zh-TW" dirty="0"/>
              <a:t>: Students may check the list of </a:t>
            </a:r>
            <a:r>
              <a:rPr lang="en-US" altLang="zh-TW" dirty="0" smtClean="0"/>
              <a:t>overseas </a:t>
            </a:r>
            <a:r>
              <a:rPr lang="en-US" altLang="zh-TW" dirty="0"/>
              <a:t>representatives from the website of Australian institutions. </a:t>
            </a:r>
            <a:endParaRPr lang="zh-TW" altLang="en-US" dirty="0"/>
          </a:p>
          <a:p>
            <a:pPr marL="0" indent="0">
              <a:buNone/>
            </a:pPr>
            <a:endParaRPr lang="zh-TW" altLang="en-US" dirty="0"/>
          </a:p>
          <a:p>
            <a:endParaRPr lang="zh-HK" altLang="en-US" dirty="0"/>
          </a:p>
        </p:txBody>
      </p:sp>
    </p:spTree>
    <p:extLst>
      <p:ext uri="{BB962C8B-B14F-4D97-AF65-F5344CB8AC3E}">
        <p14:creationId xmlns:p14="http://schemas.microsoft.com/office/powerpoint/2010/main" xmlns="" val="165675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ADFC49C2-D1B0-4A61-B6FD-2E0824B4A8BF}"/>
              </a:ext>
            </a:extLst>
          </p:cNvPr>
          <p:cNvSpPr>
            <a:spLocks noGrp="1"/>
          </p:cNvSpPr>
          <p:nvPr>
            <p:ph type="title"/>
          </p:nvPr>
        </p:nvSpPr>
        <p:spPr/>
        <p:txBody>
          <a:bodyPr/>
          <a:lstStyle/>
          <a:p>
            <a:pPr algn="ctr"/>
            <a:r>
              <a:rPr lang="en-US" altLang="zh-HK" b="1" u="sng" dirty="0"/>
              <a:t>Q &amp; A</a:t>
            </a:r>
            <a:endParaRPr lang="zh-HK" altLang="en-US" dirty="0"/>
          </a:p>
        </p:txBody>
      </p:sp>
      <p:sp>
        <p:nvSpPr>
          <p:cNvPr id="3" name="內容版面配置區 2">
            <a:extLst>
              <a:ext uri="{FF2B5EF4-FFF2-40B4-BE49-F238E27FC236}">
                <a16:creationId xmlns="" xmlns:a16="http://schemas.microsoft.com/office/drawing/2014/main" id="{D416087E-5F7B-4D30-93B9-7DE88C57ED60}"/>
              </a:ext>
            </a:extLst>
          </p:cNvPr>
          <p:cNvSpPr>
            <a:spLocks noGrp="1"/>
          </p:cNvSpPr>
          <p:nvPr>
            <p:ph idx="1"/>
          </p:nvPr>
        </p:nvSpPr>
        <p:spPr>
          <a:xfrm>
            <a:off x="893694" y="1573833"/>
            <a:ext cx="7886700" cy="4351338"/>
          </a:xfrm>
        </p:spPr>
        <p:txBody>
          <a:bodyPr>
            <a:normAutofit fontScale="92500" lnSpcReduction="20000"/>
          </a:bodyPr>
          <a:lstStyle/>
          <a:p>
            <a:pPr marL="0" indent="0">
              <a:buNone/>
            </a:pPr>
            <a:endParaRPr lang="en-US" altLang="zh-HK" dirty="0"/>
          </a:p>
          <a:p>
            <a:pPr marL="0" indent="0"/>
            <a:r>
              <a:rPr lang="en-US" altLang="zh-HK" dirty="0" smtClean="0"/>
              <a:t>Q12 </a:t>
            </a:r>
            <a:r>
              <a:rPr lang="zh-TW" altLang="en-US" dirty="0" smtClean="0"/>
              <a:t>什麼</a:t>
            </a:r>
            <a:r>
              <a:rPr lang="zh-TW" altLang="en-US" dirty="0" smtClean="0"/>
              <a:t>時</a:t>
            </a:r>
            <a:r>
              <a:rPr lang="zh-TW" altLang="en-US" dirty="0"/>
              <a:t>要開始報</a:t>
            </a:r>
            <a:r>
              <a:rPr lang="zh-TW" altLang="en-US" dirty="0" smtClean="0"/>
              <a:t>大學</a:t>
            </a:r>
            <a:r>
              <a:rPr lang="en-US" altLang="zh-TW" dirty="0" smtClean="0"/>
              <a:t>?</a:t>
            </a:r>
            <a:r>
              <a:rPr lang="zh-TW" altLang="en-US" dirty="0" smtClean="0"/>
              <a:t>錄取通知書會在</a:t>
            </a:r>
            <a:r>
              <a:rPr lang="en-US" altLang="zh-TW" dirty="0" smtClean="0"/>
              <a:t>DSE</a:t>
            </a:r>
            <a:r>
              <a:rPr lang="zh-TW" altLang="en-US" dirty="0"/>
              <a:t>放</a:t>
            </a:r>
            <a:r>
              <a:rPr lang="zh-TW" altLang="en-US" dirty="0" smtClean="0"/>
              <a:t>榜前或後才收到</a:t>
            </a:r>
            <a:r>
              <a:rPr lang="en-US" altLang="zh-TW" dirty="0" smtClean="0"/>
              <a:t>?</a:t>
            </a:r>
            <a:endParaRPr lang="en-AU" altLang="zh-TW" dirty="0"/>
          </a:p>
          <a:p>
            <a:pPr marL="0" indent="0">
              <a:buNone/>
            </a:pPr>
            <a:r>
              <a:rPr lang="en-AU" altLang="zh-TW" dirty="0" err="1" smtClean="0"/>
              <a:t>Ans</a:t>
            </a:r>
            <a:r>
              <a:rPr lang="en-AU" altLang="zh-TW" dirty="0" smtClean="0"/>
              <a:t>: </a:t>
            </a:r>
            <a:r>
              <a:rPr lang="en-US" altLang="zh-TW" dirty="0"/>
              <a:t>Students are advised to check the admission requirements </a:t>
            </a:r>
            <a:r>
              <a:rPr lang="en-US" altLang="zh-TW" dirty="0" smtClean="0"/>
              <a:t>and application deadline with </a:t>
            </a:r>
            <a:r>
              <a:rPr lang="en-US" altLang="zh-TW" dirty="0"/>
              <a:t>individual </a:t>
            </a:r>
            <a:r>
              <a:rPr lang="en-US" altLang="zh-TW" dirty="0" smtClean="0"/>
              <a:t>institutions. </a:t>
            </a:r>
            <a:endParaRPr lang="en-US" altLang="zh-TW" dirty="0" smtClean="0"/>
          </a:p>
          <a:p>
            <a:pPr marL="0" indent="0">
              <a:buNone/>
            </a:pPr>
            <a:endParaRPr lang="en-US" altLang="zh-TW" dirty="0" smtClean="0"/>
          </a:p>
          <a:p>
            <a:r>
              <a:rPr lang="en-US" altLang="zh-TW" dirty="0" smtClean="0"/>
              <a:t>Q13 </a:t>
            </a:r>
            <a:r>
              <a:rPr lang="zh-TW" altLang="en-US" dirty="0" smtClean="0"/>
              <a:t>女兒是</a:t>
            </a:r>
            <a:r>
              <a:rPr lang="zh-TW" altLang="en-US" dirty="0" smtClean="0"/>
              <a:t>澳洲公民</a:t>
            </a:r>
            <a:r>
              <a:rPr lang="en-US" altLang="zh-TW" dirty="0" smtClean="0"/>
              <a:t>,</a:t>
            </a:r>
            <a:r>
              <a:rPr lang="zh-TW" altLang="en-US" dirty="0" smtClean="0"/>
              <a:t>想回流</a:t>
            </a:r>
            <a:r>
              <a:rPr lang="zh-TW" altLang="en-US" dirty="0" smtClean="0"/>
              <a:t>讀</a:t>
            </a:r>
            <a:r>
              <a:rPr lang="en-US" altLang="zh-TW" dirty="0" smtClean="0"/>
              <a:t>TAFE</a:t>
            </a:r>
            <a:r>
              <a:rPr lang="zh-TW" altLang="en-US" dirty="0" smtClean="0"/>
              <a:t>，</a:t>
            </a:r>
            <a:r>
              <a:rPr lang="zh-TW" altLang="en-US" dirty="0" smtClean="0"/>
              <a:t>想知香港有沒有中介公司可以協助報讀</a:t>
            </a:r>
            <a:r>
              <a:rPr lang="en-US" altLang="zh-TW" dirty="0" smtClean="0"/>
              <a:t>?</a:t>
            </a:r>
          </a:p>
          <a:p>
            <a:pPr marL="0" indent="0">
              <a:buNone/>
            </a:pPr>
            <a:r>
              <a:rPr lang="en-US" altLang="zh-TW" dirty="0" err="1" smtClean="0"/>
              <a:t>Ans</a:t>
            </a:r>
            <a:r>
              <a:rPr lang="en-US" altLang="zh-TW" dirty="0" smtClean="0"/>
              <a:t>: Students may need to contact individual TAFE institutions to seek advice on admission procedure for domestic students. </a:t>
            </a:r>
          </a:p>
          <a:p>
            <a:pPr marL="0" indent="0">
              <a:buNone/>
            </a:pPr>
            <a:endParaRPr lang="en-US" altLang="zh-TW" dirty="0" smtClean="0"/>
          </a:p>
          <a:p>
            <a:pPr marL="0" indent="0">
              <a:buNone/>
            </a:pPr>
            <a:endParaRPr lang="en-US" altLang="zh-TW" dirty="0"/>
          </a:p>
          <a:p>
            <a:pPr marL="0" indent="0">
              <a:buNone/>
            </a:pPr>
            <a:endParaRPr lang="zh-TW" altLang="en-US" dirty="0"/>
          </a:p>
          <a:p>
            <a:pPr marL="0" indent="0">
              <a:buNone/>
            </a:pPr>
            <a:endParaRPr lang="en-US" altLang="zh-HK" dirty="0"/>
          </a:p>
          <a:p>
            <a:pPr marL="0" indent="0">
              <a:buNone/>
            </a:pPr>
            <a:endParaRPr lang="zh-HK" altLang="en-US" dirty="0"/>
          </a:p>
        </p:txBody>
      </p:sp>
    </p:spTree>
    <p:extLst>
      <p:ext uri="{BB962C8B-B14F-4D97-AF65-F5344CB8AC3E}">
        <p14:creationId xmlns:p14="http://schemas.microsoft.com/office/powerpoint/2010/main" xmlns="" val="3788404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3CABD0E7-AA3D-4FCE-A5B7-B9D71A175A28}"/>
              </a:ext>
            </a:extLst>
          </p:cNvPr>
          <p:cNvSpPr>
            <a:spLocks noGrp="1"/>
          </p:cNvSpPr>
          <p:nvPr>
            <p:ph type="title"/>
          </p:nvPr>
        </p:nvSpPr>
        <p:spPr>
          <a:xfrm>
            <a:off x="628650" y="0"/>
            <a:ext cx="7886700" cy="1325563"/>
          </a:xfrm>
        </p:spPr>
        <p:txBody>
          <a:bodyPr/>
          <a:lstStyle/>
          <a:p>
            <a:pPr algn="ctr"/>
            <a:r>
              <a:rPr lang="en-US" altLang="zh-TW" dirty="0"/>
              <a:t> </a:t>
            </a:r>
            <a:r>
              <a:rPr lang="en-US" altLang="zh-HK" b="1" u="sng" dirty="0"/>
              <a:t>Q &amp; A</a:t>
            </a:r>
            <a:endParaRPr lang="zh-HK" altLang="en-US" dirty="0"/>
          </a:p>
        </p:txBody>
      </p:sp>
      <p:sp>
        <p:nvSpPr>
          <p:cNvPr id="3" name="內容版面配置區 2">
            <a:extLst>
              <a:ext uri="{FF2B5EF4-FFF2-40B4-BE49-F238E27FC236}">
                <a16:creationId xmlns="" xmlns:a16="http://schemas.microsoft.com/office/drawing/2014/main" id="{CCA44306-0AEC-46CE-A27B-2E46FADCE072}"/>
              </a:ext>
            </a:extLst>
          </p:cNvPr>
          <p:cNvSpPr>
            <a:spLocks noGrp="1"/>
          </p:cNvSpPr>
          <p:nvPr>
            <p:ph idx="1"/>
          </p:nvPr>
        </p:nvSpPr>
        <p:spPr>
          <a:xfrm>
            <a:off x="628649" y="1056998"/>
            <a:ext cx="8131037" cy="5516079"/>
          </a:xfrm>
        </p:spPr>
        <p:txBody>
          <a:bodyPr>
            <a:normAutofit lnSpcReduction="10000"/>
          </a:bodyPr>
          <a:lstStyle/>
          <a:p>
            <a:endParaRPr lang="en-US" altLang="zh-TW" dirty="0"/>
          </a:p>
          <a:p>
            <a:endParaRPr lang="en-US" altLang="zh-TW" dirty="0"/>
          </a:p>
          <a:p>
            <a:r>
              <a:rPr lang="en-US" altLang="zh-TW" dirty="0" smtClean="0"/>
              <a:t>Q14</a:t>
            </a:r>
            <a:r>
              <a:rPr lang="en-US" altLang="zh-TW" dirty="0" smtClean="0"/>
              <a:t> </a:t>
            </a:r>
            <a:r>
              <a:rPr lang="en-US" altLang="zh-TW" dirty="0"/>
              <a:t>Do Australian universities accept TOELF instead of ITLS?</a:t>
            </a:r>
          </a:p>
          <a:p>
            <a:pPr marL="0" indent="0">
              <a:buNone/>
            </a:pPr>
            <a:r>
              <a:rPr lang="en-US" altLang="zh-TW" dirty="0"/>
              <a:t>Ans: </a:t>
            </a:r>
            <a:r>
              <a:rPr lang="en-US" altLang="zh-TW" dirty="0" smtClean="0"/>
              <a:t>Generally speaking, international English proficiency tests such as IELTS, TOEFL and PTE Academic, </a:t>
            </a:r>
            <a:r>
              <a:rPr lang="en-US" altLang="zh-TW" dirty="0" err="1" smtClean="0"/>
              <a:t>etc</a:t>
            </a:r>
            <a:r>
              <a:rPr lang="en-US" altLang="zh-TW" dirty="0" smtClean="0"/>
              <a:t> are </a:t>
            </a:r>
            <a:r>
              <a:rPr lang="en-US" altLang="zh-TW" dirty="0" err="1" smtClean="0"/>
              <a:t>recognised</a:t>
            </a:r>
            <a:r>
              <a:rPr lang="en-US" altLang="zh-TW" dirty="0" smtClean="0"/>
              <a:t> by Australian institutions. </a:t>
            </a:r>
          </a:p>
          <a:p>
            <a:pPr marL="0" indent="0">
              <a:buNone/>
            </a:pPr>
            <a:endParaRPr lang="en-US" altLang="zh-TW" dirty="0" smtClean="0"/>
          </a:p>
          <a:p>
            <a:r>
              <a:rPr lang="en-US" altLang="zh-HK" dirty="0" smtClean="0"/>
              <a:t>Q15  </a:t>
            </a:r>
            <a:r>
              <a:rPr lang="zh-TW" altLang="en-US" dirty="0" smtClean="0"/>
              <a:t>可不可以</a:t>
            </a:r>
            <a:r>
              <a:rPr lang="zh-TW" altLang="en-US" dirty="0" smtClean="0"/>
              <a:t>一次過申請</a:t>
            </a:r>
            <a:r>
              <a:rPr lang="zh-TW" altLang="en-US" dirty="0"/>
              <a:t>多間大學？</a:t>
            </a:r>
            <a:r>
              <a:rPr lang="zh-TW" altLang="en-US" dirty="0" smtClean="0"/>
              <a:t>有沒有上限</a:t>
            </a:r>
            <a:r>
              <a:rPr lang="zh-TW" altLang="en-US" dirty="0"/>
              <a:t>？</a:t>
            </a:r>
            <a:endParaRPr lang="en-US" altLang="zh-TW" dirty="0"/>
          </a:p>
          <a:p>
            <a:pPr marL="0" indent="0">
              <a:buNone/>
            </a:pPr>
            <a:r>
              <a:rPr lang="en-US" altLang="zh-TW" dirty="0" err="1"/>
              <a:t>Ans</a:t>
            </a:r>
            <a:r>
              <a:rPr lang="en-US" altLang="zh-TW" dirty="0"/>
              <a:t>: There is no </a:t>
            </a:r>
            <a:r>
              <a:rPr lang="en-US" altLang="zh-TW" dirty="0" err="1"/>
              <a:t>centralised</a:t>
            </a:r>
            <a:r>
              <a:rPr lang="en-US" altLang="zh-TW" dirty="0"/>
              <a:t> application system for international students to apply for Australian institutions. Students need to contact individual institutions for admission.  </a:t>
            </a:r>
          </a:p>
          <a:p>
            <a:pPr marL="0" indent="0">
              <a:buNone/>
            </a:pPr>
            <a:endParaRPr lang="en-US" altLang="zh-TW" dirty="0"/>
          </a:p>
          <a:p>
            <a:endParaRPr lang="en-US" altLang="zh-TW" dirty="0"/>
          </a:p>
          <a:p>
            <a:endParaRPr lang="en-US" altLang="zh-TW" dirty="0"/>
          </a:p>
          <a:p>
            <a:endParaRPr lang="zh-TW" altLang="en-US" dirty="0"/>
          </a:p>
          <a:p>
            <a:endParaRPr lang="zh-HK" altLang="en-US" dirty="0"/>
          </a:p>
        </p:txBody>
      </p:sp>
    </p:spTree>
    <p:extLst>
      <p:ext uri="{BB962C8B-B14F-4D97-AF65-F5344CB8AC3E}">
        <p14:creationId xmlns:p14="http://schemas.microsoft.com/office/powerpoint/2010/main" xmlns="" val="25189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9D17C136-1C4A-4E22-8E58-BE389B3983D0}"/>
              </a:ext>
            </a:extLst>
          </p:cNvPr>
          <p:cNvSpPr>
            <a:spLocks noGrp="1"/>
          </p:cNvSpPr>
          <p:nvPr>
            <p:ph type="title"/>
          </p:nvPr>
        </p:nvSpPr>
        <p:spPr>
          <a:xfrm>
            <a:off x="628650" y="0"/>
            <a:ext cx="7886700" cy="1325563"/>
          </a:xfrm>
        </p:spPr>
        <p:txBody>
          <a:bodyPr/>
          <a:lstStyle/>
          <a:p>
            <a:pPr algn="ctr"/>
            <a:r>
              <a:rPr lang="en-US" altLang="zh-HK" b="1" u="sng" dirty="0"/>
              <a:t>Q &amp; A</a:t>
            </a:r>
            <a:endParaRPr lang="zh-HK" altLang="en-US" dirty="0"/>
          </a:p>
        </p:txBody>
      </p:sp>
      <p:sp>
        <p:nvSpPr>
          <p:cNvPr id="3" name="內容版面配置區 2">
            <a:extLst>
              <a:ext uri="{FF2B5EF4-FFF2-40B4-BE49-F238E27FC236}">
                <a16:creationId xmlns="" xmlns:a16="http://schemas.microsoft.com/office/drawing/2014/main" id="{D617FC52-7139-4EAC-AFF3-5CD10E8CCA3F}"/>
              </a:ext>
            </a:extLst>
          </p:cNvPr>
          <p:cNvSpPr>
            <a:spLocks noGrp="1"/>
          </p:cNvSpPr>
          <p:nvPr>
            <p:ph idx="1"/>
          </p:nvPr>
        </p:nvSpPr>
        <p:spPr>
          <a:xfrm>
            <a:off x="407090" y="1113527"/>
            <a:ext cx="8329820" cy="5532438"/>
          </a:xfrm>
        </p:spPr>
        <p:txBody>
          <a:bodyPr>
            <a:normAutofit fontScale="92500" lnSpcReduction="20000"/>
          </a:bodyPr>
          <a:lstStyle/>
          <a:p>
            <a:r>
              <a:rPr lang="en-US" altLang="zh-TW" dirty="0" smtClean="0"/>
              <a:t>Q.16</a:t>
            </a:r>
            <a:r>
              <a:rPr lang="en-US" altLang="zh-TW" dirty="0" smtClean="0"/>
              <a:t>. </a:t>
            </a:r>
            <a:r>
              <a:rPr lang="en-US" altLang="zh-TW" dirty="0"/>
              <a:t>My ex-students are doing the undergraduate </a:t>
            </a:r>
            <a:r>
              <a:rPr lang="en-US" altLang="zh-TW" dirty="0" smtClean="0"/>
              <a:t>programs </a:t>
            </a:r>
            <a:r>
              <a:rPr lang="en-US" altLang="zh-TW" dirty="0"/>
              <a:t>via zoom </a:t>
            </a:r>
            <a:r>
              <a:rPr lang="en-US" altLang="zh-TW" dirty="0" smtClean="0"/>
              <a:t>now </a:t>
            </a:r>
            <a:r>
              <a:rPr lang="en-US" altLang="zh-TW" dirty="0"/>
              <a:t>here in </a:t>
            </a:r>
            <a:r>
              <a:rPr lang="en-US" altLang="zh-TW" dirty="0" smtClean="0"/>
              <a:t>H</a:t>
            </a:r>
            <a:r>
              <a:rPr lang="en-US" altLang="zh-TW" dirty="0" smtClean="0"/>
              <a:t>ong Kong? </a:t>
            </a:r>
            <a:r>
              <a:rPr lang="en-US" altLang="zh-TW" dirty="0" smtClean="0"/>
              <a:t>W</a:t>
            </a:r>
            <a:r>
              <a:rPr lang="en-US" altLang="zh-TW" dirty="0" smtClean="0"/>
              <a:t>ill </a:t>
            </a:r>
            <a:r>
              <a:rPr lang="en-US" altLang="zh-TW" dirty="0"/>
              <a:t>they be eligible to apply for the </a:t>
            </a:r>
            <a:r>
              <a:rPr lang="en-US" altLang="zh-TW" dirty="0" smtClean="0"/>
              <a:t>post-study </a:t>
            </a:r>
            <a:r>
              <a:rPr lang="en-US" altLang="zh-TW" dirty="0"/>
              <a:t>work visa </a:t>
            </a:r>
            <a:r>
              <a:rPr lang="en-US" altLang="zh-TW" dirty="0" smtClean="0"/>
              <a:t>after graduation?</a:t>
            </a:r>
            <a:endParaRPr lang="en-US" altLang="zh-TW" dirty="0" smtClean="0"/>
          </a:p>
          <a:p>
            <a:endParaRPr lang="en-US" altLang="zh-TW" dirty="0"/>
          </a:p>
          <a:p>
            <a:pPr marL="0" indent="0">
              <a:spcAft>
                <a:spcPts val="0"/>
              </a:spcAft>
              <a:buNone/>
            </a:pPr>
            <a:r>
              <a:rPr lang="en-US" altLang="zh-TW" dirty="0" err="1" smtClean="0"/>
              <a:t>Ans</a:t>
            </a:r>
            <a:r>
              <a:rPr lang="en-US" altLang="zh-TW" dirty="0"/>
              <a:t>: </a:t>
            </a:r>
            <a:r>
              <a:rPr lang="en-AU" dirty="0">
                <a:latin typeface="Calibri" panose="020F0502020204030204" pitchFamily="34" charset="0"/>
                <a:ea typeface="PMingLiU" panose="02020500000000000000" pitchFamily="18" charset="-120"/>
                <a:cs typeface="Times New Roman" panose="02020603050405020304" pitchFamily="18" charset="0"/>
              </a:rPr>
              <a:t>International students are able to enrol in a course and </a:t>
            </a:r>
            <a:r>
              <a:rPr lang="en-AU" dirty="0" smtClean="0">
                <a:latin typeface="Calibri" panose="020F0502020204030204" pitchFamily="34" charset="0"/>
                <a:ea typeface="PMingLiU" panose="02020500000000000000" pitchFamily="18" charset="-120"/>
                <a:cs typeface="Times New Roman" panose="02020603050405020304" pitchFamily="18" charset="0"/>
              </a:rPr>
              <a:t>commence / continue </a:t>
            </a:r>
            <a:r>
              <a:rPr lang="en-AU" dirty="0">
                <a:latin typeface="Calibri" panose="020F0502020204030204" pitchFamily="34" charset="0"/>
                <a:ea typeface="PMingLiU" panose="02020500000000000000" pitchFamily="18" charset="-120"/>
                <a:cs typeface="Times New Roman" panose="02020603050405020304" pitchFamily="18" charset="0"/>
              </a:rPr>
              <a:t>study online, with any study undertaken online after visa grant able to be counted towards the </a:t>
            </a:r>
            <a:r>
              <a:rPr lang="en-AU" u="sng" dirty="0">
                <a:solidFill>
                  <a:srgbClr val="0563C1"/>
                </a:solidFill>
                <a:latin typeface="Calibri" panose="020F0502020204030204" pitchFamily="34" charset="0"/>
                <a:ea typeface="PMingLiU" panose="02020500000000000000" pitchFamily="18" charset="-120"/>
                <a:cs typeface="Times New Roman" panose="02020603050405020304" pitchFamily="18" charset="0"/>
                <a:hlinkClick r:id="rId2"/>
              </a:rPr>
              <a:t>Australian Study Requirement</a:t>
            </a:r>
            <a:r>
              <a:rPr lang="en-AU" dirty="0">
                <a:latin typeface="Calibri" panose="020F0502020204030204" pitchFamily="34" charset="0"/>
                <a:ea typeface="PMingLiU" panose="02020500000000000000" pitchFamily="18" charset="-120"/>
                <a:cs typeface="Times New Roman" panose="02020603050405020304" pitchFamily="18" charset="0"/>
              </a:rPr>
              <a:t> for a post-study work visa. This is one of </a:t>
            </a:r>
            <a:r>
              <a:rPr lang="en-AU" u="sng" dirty="0">
                <a:solidFill>
                  <a:srgbClr val="0563C1"/>
                </a:solidFill>
                <a:latin typeface="Calibri" panose="020F0502020204030204" pitchFamily="34" charset="0"/>
                <a:ea typeface="PMingLiU" panose="02020500000000000000" pitchFamily="18" charset="-120"/>
                <a:cs typeface="Times New Roman" panose="02020603050405020304" pitchFamily="18" charset="0"/>
                <a:hlinkClick r:id="rId3"/>
              </a:rPr>
              <a:t>the measures</a:t>
            </a:r>
            <a:r>
              <a:rPr lang="en-AU" dirty="0">
                <a:latin typeface="Calibri" panose="020F0502020204030204" pitchFamily="34" charset="0"/>
                <a:ea typeface="PMingLiU" panose="02020500000000000000" pitchFamily="18" charset="-120"/>
                <a:cs typeface="Times New Roman" panose="02020603050405020304" pitchFamily="18" charset="0"/>
              </a:rPr>
              <a:t> announced by the Australia’s Former Acting Minister for Immigration, Citizenship, Migrant Services and Multicultural Affairs on 20 July 2020 to ensure international students are not worse off due to the COVID-19 pandemic. To obtain the detail information about the post-study work visa including the eligibility and study requirements, please visit the </a:t>
            </a:r>
            <a:r>
              <a:rPr lang="en-AU" u="sng" dirty="0">
                <a:solidFill>
                  <a:srgbClr val="0563C1"/>
                </a:solidFill>
                <a:latin typeface="Calibri" panose="020F0502020204030204" pitchFamily="34" charset="0"/>
                <a:ea typeface="PMingLiU" panose="02020500000000000000" pitchFamily="18" charset="-120"/>
                <a:cs typeface="Times New Roman" panose="02020603050405020304" pitchFamily="18" charset="0"/>
                <a:hlinkClick r:id="rId4"/>
              </a:rPr>
              <a:t>Temporary Graduate Visa (Subclass 485)</a:t>
            </a:r>
            <a:r>
              <a:rPr lang="en-AU" dirty="0">
                <a:latin typeface="Calibri" panose="020F0502020204030204" pitchFamily="34" charset="0"/>
                <a:ea typeface="PMingLiU" panose="02020500000000000000" pitchFamily="18" charset="-120"/>
                <a:cs typeface="Times New Roman" panose="02020603050405020304" pitchFamily="18" charset="0"/>
              </a:rPr>
              <a:t> session on the Department of Home Affairs website. </a:t>
            </a:r>
            <a:endParaRPr lang="en-AU" sz="2400" dirty="0">
              <a:latin typeface="Calibri" panose="020F0502020204030204" pitchFamily="34" charset="0"/>
              <a:ea typeface="PMingLiU" panose="02020500000000000000" pitchFamily="18" charset="-120"/>
              <a:cs typeface="Times New Roman" panose="02020603050405020304" pitchFamily="18" charset="0"/>
            </a:endParaRPr>
          </a:p>
          <a:p>
            <a:endParaRPr lang="zh-HK" altLang="en-US" dirty="0"/>
          </a:p>
        </p:txBody>
      </p:sp>
    </p:spTree>
    <p:extLst>
      <p:ext uri="{BB962C8B-B14F-4D97-AF65-F5344CB8AC3E}">
        <p14:creationId xmlns:p14="http://schemas.microsoft.com/office/powerpoint/2010/main" xmlns="" val="3958539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CC5CBADA-6F97-499A-A713-6092506BF171}"/>
              </a:ext>
            </a:extLst>
          </p:cNvPr>
          <p:cNvSpPr>
            <a:spLocks noGrp="1"/>
          </p:cNvSpPr>
          <p:nvPr>
            <p:ph type="title"/>
          </p:nvPr>
        </p:nvSpPr>
        <p:spPr>
          <a:xfrm>
            <a:off x="615398" y="0"/>
            <a:ext cx="7886700" cy="1325563"/>
          </a:xfrm>
        </p:spPr>
        <p:txBody>
          <a:bodyPr/>
          <a:lstStyle/>
          <a:p>
            <a:pPr algn="ctr"/>
            <a:r>
              <a:rPr lang="en-US" altLang="zh-HK" b="1" u="sng" dirty="0"/>
              <a:t>Q &amp; A</a:t>
            </a:r>
            <a:endParaRPr lang="zh-HK" altLang="en-US" dirty="0"/>
          </a:p>
        </p:txBody>
      </p:sp>
      <p:sp>
        <p:nvSpPr>
          <p:cNvPr id="3" name="內容版面配置區 2">
            <a:extLst>
              <a:ext uri="{FF2B5EF4-FFF2-40B4-BE49-F238E27FC236}">
                <a16:creationId xmlns="" xmlns:a16="http://schemas.microsoft.com/office/drawing/2014/main" id="{5D5F73C9-3522-4D8E-82FD-CFC43F9FADB6}"/>
              </a:ext>
            </a:extLst>
          </p:cNvPr>
          <p:cNvSpPr>
            <a:spLocks noGrp="1"/>
          </p:cNvSpPr>
          <p:nvPr>
            <p:ph idx="1"/>
          </p:nvPr>
        </p:nvSpPr>
        <p:spPr>
          <a:xfrm>
            <a:off x="615398" y="1168091"/>
            <a:ext cx="8064775" cy="5139944"/>
          </a:xfrm>
        </p:spPr>
        <p:txBody>
          <a:bodyPr>
            <a:normAutofit/>
          </a:bodyPr>
          <a:lstStyle/>
          <a:p>
            <a:r>
              <a:rPr lang="en-US" altLang="zh-HK" dirty="0" smtClean="0"/>
              <a:t>Q17 </a:t>
            </a:r>
            <a:r>
              <a:rPr lang="en-US" altLang="zh-HK" dirty="0" err="1" smtClean="0"/>
              <a:t>Dp</a:t>
            </a:r>
            <a:r>
              <a:rPr lang="en-US" altLang="zh-HK" dirty="0" smtClean="0"/>
              <a:t> p</a:t>
            </a:r>
            <a:r>
              <a:rPr lang="en-US" altLang="zh-HK" dirty="0" smtClean="0"/>
              <a:t>rograms of Physiotherapy or Occupational Therapy require </a:t>
            </a:r>
            <a:r>
              <a:rPr lang="en-US" altLang="zh-HK" dirty="0"/>
              <a:t>work placements in the course of </a:t>
            </a:r>
            <a:r>
              <a:rPr lang="en-US" altLang="zh-HK" dirty="0" smtClean="0"/>
              <a:t>study?</a:t>
            </a:r>
            <a:endParaRPr lang="en-US" altLang="zh-HK" dirty="0" smtClean="0"/>
          </a:p>
          <a:p>
            <a:pPr marL="0" indent="0">
              <a:buNone/>
            </a:pPr>
            <a:r>
              <a:rPr lang="en-US" altLang="zh-HK" dirty="0" err="1" smtClean="0"/>
              <a:t>Ans</a:t>
            </a:r>
            <a:r>
              <a:rPr lang="en-US" altLang="zh-HK" dirty="0" smtClean="0"/>
              <a:t>: Faculty/departments will provide advice and support to students on internship / placement arrangements.</a:t>
            </a:r>
            <a:endParaRPr lang="en-US" altLang="zh-HK" dirty="0"/>
          </a:p>
          <a:p>
            <a:pPr marL="0" indent="0">
              <a:buNone/>
            </a:pPr>
            <a:endParaRPr lang="en-US" altLang="zh-TW" dirty="0"/>
          </a:p>
          <a:p>
            <a:r>
              <a:rPr lang="en-US" altLang="zh-HK" dirty="0" smtClean="0"/>
              <a:t>Q18</a:t>
            </a:r>
            <a:r>
              <a:rPr lang="en-US" altLang="zh-HK" dirty="0" smtClean="0"/>
              <a:t> Is it suitable </a:t>
            </a:r>
            <a:r>
              <a:rPr lang="en-US" altLang="zh-HK" dirty="0"/>
              <a:t>to study </a:t>
            </a:r>
            <a:r>
              <a:rPr lang="en-US" altLang="zh-HK" dirty="0" smtClean="0"/>
              <a:t>childhood </a:t>
            </a:r>
            <a:r>
              <a:rPr lang="en-US" altLang="zh-HK" dirty="0"/>
              <a:t>education in </a:t>
            </a:r>
            <a:r>
              <a:rPr lang="en-US" altLang="zh-HK" dirty="0" smtClean="0"/>
              <a:t>Australia?</a:t>
            </a:r>
            <a:endParaRPr lang="en-US" altLang="zh-HK" dirty="0"/>
          </a:p>
          <a:p>
            <a:pPr marL="0" indent="0">
              <a:buNone/>
            </a:pPr>
            <a:r>
              <a:rPr lang="en-US" altLang="zh-HK" dirty="0" err="1"/>
              <a:t>Ans</a:t>
            </a:r>
            <a:r>
              <a:rPr lang="en-US" altLang="zh-HK" dirty="0"/>
              <a:t>: There are a number of Australian programs in early childhood or school education. </a:t>
            </a:r>
          </a:p>
          <a:p>
            <a:endParaRPr lang="zh-TW" altLang="en-US" dirty="0"/>
          </a:p>
          <a:p>
            <a:endParaRPr lang="zh-TW" altLang="en-US" dirty="0"/>
          </a:p>
          <a:p>
            <a:pPr marL="0" indent="0">
              <a:buNone/>
            </a:pPr>
            <a:endParaRPr lang="en-US" altLang="zh-HK" dirty="0"/>
          </a:p>
          <a:p>
            <a:endParaRPr lang="zh-HK" altLang="en-US" dirty="0"/>
          </a:p>
        </p:txBody>
      </p:sp>
    </p:spTree>
    <p:extLst>
      <p:ext uri="{BB962C8B-B14F-4D97-AF65-F5344CB8AC3E}">
        <p14:creationId xmlns:p14="http://schemas.microsoft.com/office/powerpoint/2010/main" xmlns="" val="2687942142"/>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TotalTime>
  <Words>852</Words>
  <Application>Microsoft Office PowerPoint</Application>
  <PresentationFormat>如螢幕大小 (4:3)</PresentationFormat>
  <Paragraphs>70</Paragraphs>
  <Slides>9</Slides>
  <Notes>0</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Office 佈景主題</vt:lpstr>
      <vt:lpstr>Talk on Australia studies</vt:lpstr>
      <vt:lpstr>Q &amp; A</vt:lpstr>
      <vt:lpstr>Q &amp; A</vt:lpstr>
      <vt:lpstr>Q &amp; A</vt:lpstr>
      <vt:lpstr>Q &amp; A</vt:lpstr>
      <vt:lpstr>Q &amp; A</vt:lpstr>
      <vt:lpstr> Q &amp; A</vt:lpstr>
      <vt:lpstr>Q &amp; A</vt:lpstr>
      <vt:lpstr>Q &amp;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Australian studies</dc:title>
  <dc:creator>ChowGreek</dc:creator>
  <cp:lastModifiedBy>User</cp:lastModifiedBy>
  <cp:revision>32</cp:revision>
  <dcterms:created xsi:type="dcterms:W3CDTF">2021-05-12T06:55:36Z</dcterms:created>
  <dcterms:modified xsi:type="dcterms:W3CDTF">2021-05-14T22:32:35Z</dcterms:modified>
</cp:coreProperties>
</file>